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1" r:id="rId3"/>
    <p:sldId id="258" r:id="rId4"/>
    <p:sldId id="279" r:id="rId5"/>
    <p:sldId id="280" r:id="rId6"/>
    <p:sldId id="281" r:id="rId7"/>
    <p:sldId id="277" r:id="rId8"/>
    <p:sldId id="290" r:id="rId9"/>
    <p:sldId id="282" r:id="rId10"/>
    <p:sldId id="283" r:id="rId11"/>
    <p:sldId id="284" r:id="rId12"/>
    <p:sldId id="285" r:id="rId13"/>
    <p:sldId id="286" r:id="rId14"/>
    <p:sldId id="274" r:id="rId15"/>
    <p:sldId id="275" r:id="rId16"/>
    <p:sldId id="287" r:id="rId17"/>
    <p:sldId id="288" r:id="rId18"/>
    <p:sldId id="289" r:id="rId19"/>
    <p:sldId id="276" r:id="rId20"/>
    <p:sldId id="292" r:id="rId21"/>
    <p:sldId id="267" r:id="rId22"/>
    <p:sldId id="268" r:id="rId23"/>
    <p:sldId id="269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19A5E-C04A-4713-9EF9-9809BF5EC33D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A6F0E-1EA8-4DF2-A4A9-1BE82D686C5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3716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01DDBB-83FE-4EB6-899B-19890870A9C1}" type="slidenum">
              <a:rPr lang="tr-TR" altLang="tr-TR" smtClean="0"/>
              <a:pPr eaLnBrk="1" hangingPunct="1">
                <a:spcBef>
                  <a:spcPct val="0"/>
                </a:spcBef>
              </a:pPr>
              <a:t>2</a:t>
            </a:fld>
            <a:endParaRPr lang="tr-TR" altLang="tr-TR" smtClean="0"/>
          </a:p>
        </p:txBody>
      </p:sp>
      <p:sp>
        <p:nvSpPr>
          <p:cNvPr id="49155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875D36-EAB5-43D2-AE99-94C0DFCA2A8A}" type="slidenum">
              <a:rPr lang="tr-TR" altLang="tr-TR"/>
              <a:pPr algn="r" eaLnBrk="1" hangingPunct="1">
                <a:spcBef>
                  <a:spcPct val="0"/>
                </a:spcBef>
              </a:pPr>
              <a:t>2</a:t>
            </a:fld>
            <a:endParaRPr lang="tr-TR" altLang="tr-TR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tr-TR" altLang="tr-TR" smtClean="0"/>
              <a:t>Önce önlük giyilmeli. Maske daha sonra takılmalı ve iyice oturduğuna dikkat edilmeli. Sonra gerekliyse gözlük veya yüz koruması ve eldiven takılmalıdır. </a:t>
            </a:r>
            <a:endParaRPr lang="en-US" altLang="tr-TR" smtClean="0"/>
          </a:p>
          <a:p>
            <a:pPr eaLnBrk="1" hangingPunct="1">
              <a:spcBef>
                <a:spcPct val="50000"/>
              </a:spcBef>
            </a:pPr>
            <a:endParaRPr lang="en-US" altLang="tr-TR" smtClean="0"/>
          </a:p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BFFE33-7638-447A-8E05-2F4F9D7EBB48}" type="slidenum">
              <a:rPr lang="tr-TR" altLang="tr-TR" smtClean="0"/>
              <a:pPr eaLnBrk="1" hangingPunct="1">
                <a:spcBef>
                  <a:spcPct val="0"/>
                </a:spcBef>
              </a:pPr>
              <a:t>5</a:t>
            </a:fld>
            <a:endParaRPr lang="tr-TR" altLang="tr-TR" smtClean="0"/>
          </a:p>
        </p:txBody>
      </p:sp>
      <p:sp>
        <p:nvSpPr>
          <p:cNvPr id="50179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3665E0-CA55-4A11-996C-ACF34C5AE4B9}" type="slidenum">
              <a:rPr lang="tr-TR" altLang="tr-TR"/>
              <a:pPr algn="r" eaLnBrk="1" hangingPunct="1">
                <a:spcBef>
                  <a:spcPct val="0"/>
                </a:spcBef>
              </a:pPr>
              <a:t>5</a:t>
            </a:fld>
            <a:endParaRPr lang="tr-TR" altLang="tr-TR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tr-TR" smtClean="0"/>
              <a:t>Uyum testi en kolay şöyle yapılır: inhale edildiğinde çökmeli, nefes verildiğinde kenarlardan kaçak olmamalı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74D271-75A8-4963-8302-95A985B90124}" type="slidenum">
              <a:rPr lang="tr-TR" altLang="tr-TR" smtClean="0"/>
              <a:pPr eaLnBrk="1" hangingPunct="1">
                <a:spcBef>
                  <a:spcPct val="0"/>
                </a:spcBef>
              </a:pPr>
              <a:t>12</a:t>
            </a:fld>
            <a:endParaRPr lang="tr-TR" altLang="tr-TR" smtClean="0"/>
          </a:p>
        </p:txBody>
      </p:sp>
      <p:sp>
        <p:nvSpPr>
          <p:cNvPr id="51203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84B7EF-376E-434E-B08F-AADAD41E2FDF}" type="slidenum">
              <a:rPr lang="tr-TR" altLang="tr-TR"/>
              <a:pPr algn="r" eaLnBrk="1" hangingPunct="1">
                <a:spcBef>
                  <a:spcPct val="0"/>
                </a:spcBef>
              </a:pPr>
              <a:t>12</a:t>
            </a:fld>
            <a:endParaRPr lang="tr-TR" altLang="tr-TR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tr-TR" altLang="tr-TR" smtClean="0"/>
              <a:t>Çıkarma sırası kişinin kontaminasyonunu en aza indirecek şekilde düşünülmüştür. En çok eldivenler kontamine olacağından ilk onlar çıkarılır. Sonra varsa gözlük ve yüz koruyucu çıkarılır. Önlük ve maske bu sırayı izler.</a:t>
            </a:r>
            <a:endParaRPr lang="en-US" altLang="tr-TR" smtClean="0"/>
          </a:p>
          <a:p>
            <a:pPr eaLnBrk="1" hangingPunct="1">
              <a:spcBef>
                <a:spcPct val="50000"/>
              </a:spcBef>
            </a:pPr>
            <a:endParaRPr lang="en-US" altLang="tr-TR" smtClean="0"/>
          </a:p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2298-39C1-4B41-A8D9-1EA3BE733F75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49C5-6628-4F60-AAA0-9E961B8D4AB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6121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2298-39C1-4B41-A8D9-1EA3BE733F75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49C5-6628-4F60-AAA0-9E961B8D4AB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1793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2298-39C1-4B41-A8D9-1EA3BE733F75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49C5-6628-4F60-AAA0-9E961B8D4AB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08795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461EC-C6A1-4D4D-97AF-35A427D58A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3390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2298-39C1-4B41-A8D9-1EA3BE733F75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49C5-6628-4F60-AAA0-9E961B8D4AB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2247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2298-39C1-4B41-A8D9-1EA3BE733F75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49C5-6628-4F60-AAA0-9E961B8D4AB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770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2298-39C1-4B41-A8D9-1EA3BE733F75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49C5-6628-4F60-AAA0-9E961B8D4AB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491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2298-39C1-4B41-A8D9-1EA3BE733F75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49C5-6628-4F60-AAA0-9E961B8D4AB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9755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2298-39C1-4B41-A8D9-1EA3BE733F75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49C5-6628-4F60-AAA0-9E961B8D4AB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4906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2298-39C1-4B41-A8D9-1EA3BE733F75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49C5-6628-4F60-AAA0-9E961B8D4AB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8491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2298-39C1-4B41-A8D9-1EA3BE733F75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49C5-6628-4F60-AAA0-9E961B8D4AB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6930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12298-39C1-4B41-A8D9-1EA3BE733F75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49C5-6628-4F60-AAA0-9E961B8D4AB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6015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12298-39C1-4B41-A8D9-1EA3BE733F75}" type="datetimeFigureOut">
              <a:rPr lang="tr-TR" smtClean="0"/>
              <a:pPr/>
              <a:t>26.03.2020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49C5-6628-4F60-AAA0-9E961B8D4AB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8825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Kişisel koruyucu ekipman kullanımı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CTF HEKK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196358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Eldiven giyilirken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724400" cy="4800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tr-TR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Eldivenler en son giyilmeli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tr-TR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Doğru tip ve boyutta eldiven seçilmeli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tr-TR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Eldiven giymeden önce eller yıkanmalı veya el dezenfektanı ile ovalanmalı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tr-TR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Önlüğün kol manşetleri üzerine çekilmeli</a:t>
            </a:r>
          </a:p>
        </p:txBody>
      </p:sp>
      <p:pic>
        <p:nvPicPr>
          <p:cNvPr id="34820" name="Picture 4" descr="5A_colo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10163" y="2538413"/>
            <a:ext cx="3114675" cy="2649537"/>
          </a:xfrm>
          <a:noFill/>
        </p:spPr>
      </p:pic>
    </p:spTree>
    <p:extLst>
      <p:ext uri="{BB962C8B-B14F-4D97-AF65-F5344CB8AC3E}">
        <p14:creationId xmlns:p14="http://schemas.microsoft.com/office/powerpoint/2010/main" xmlns="" val="4250591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Eldiven giyildikten sonra;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"/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Temizden kirliye doğru çalışılmalı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"/>
              <a:defRPr/>
            </a:pPr>
            <a:endParaRPr lang="tr-T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"/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Eldiven ile çalışırken kendine ve çevreyle temas sınırlanmalı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"/>
              <a:defRPr/>
            </a:pPr>
            <a:endParaRPr lang="tr-T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"/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Eldivenler tekrar kullanılmamalı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"/>
              <a:defRPr/>
            </a:pPr>
            <a:endParaRPr lang="tr-T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"/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Eldiven çıkartıldıktan sonra el hijyeni sağlanmalıdır</a:t>
            </a:r>
          </a:p>
        </p:txBody>
      </p:sp>
    </p:spTree>
    <p:extLst>
      <p:ext uri="{BB962C8B-B14F-4D97-AF65-F5344CB8AC3E}">
        <p14:creationId xmlns:p14="http://schemas.microsoft.com/office/powerpoint/2010/main" xmlns="" val="898331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170000"/>
              </a:lnSpc>
              <a:defRPr/>
            </a:pPr>
            <a:r>
              <a:rPr lang="tr-TR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Çıkarma sırası</a:t>
            </a:r>
          </a:p>
          <a:p>
            <a:pPr lvl="1" eaLnBrk="1" hangingPunct="1">
              <a:lnSpc>
                <a:spcPct val="170000"/>
              </a:lnSpc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Eldiven</a:t>
            </a:r>
          </a:p>
          <a:p>
            <a:pPr lvl="1" eaLnBrk="1" hangingPunct="1">
              <a:lnSpc>
                <a:spcPct val="170000"/>
              </a:lnSpc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Gözlük-yüz koruyucu</a:t>
            </a:r>
          </a:p>
          <a:p>
            <a:pPr lvl="1" eaLnBrk="1" hangingPunct="1">
              <a:lnSpc>
                <a:spcPct val="170000"/>
              </a:lnSpc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Önlük</a:t>
            </a:r>
          </a:p>
          <a:p>
            <a:pPr lvl="1" eaLnBrk="1" hangingPunct="1">
              <a:lnSpc>
                <a:spcPct val="170000"/>
              </a:lnSpc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Maske</a:t>
            </a:r>
          </a:p>
        </p:txBody>
      </p:sp>
    </p:spTree>
    <p:extLst>
      <p:ext uri="{BB962C8B-B14F-4D97-AF65-F5344CB8AC3E}">
        <p14:creationId xmlns:p14="http://schemas.microsoft.com/office/powerpoint/2010/main" xmlns="" val="2324590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Eldiven çıkarılırken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524000"/>
            <a:ext cx="8229600" cy="2414588"/>
          </a:xfrm>
        </p:spPr>
        <p:txBody>
          <a:bodyPr/>
          <a:lstStyle/>
          <a:p>
            <a:pPr eaLnBrk="1" hangingPunct="1">
              <a:defRPr/>
            </a:pPr>
            <a:r>
              <a:rPr lang="tr-T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Elin üzerinden sıyrılarak içi dışına çevrilir</a:t>
            </a:r>
          </a:p>
          <a:p>
            <a:pPr eaLnBrk="1" hangingPunct="1">
              <a:defRPr/>
            </a:pPr>
            <a:r>
              <a:rPr lang="tr-T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Diğer eldivenli el ile tutulur</a:t>
            </a:r>
          </a:p>
          <a:p>
            <a:pPr eaLnBrk="1" hangingPunct="1">
              <a:defRPr/>
            </a:pPr>
            <a:r>
              <a:rPr lang="tr-T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Eldivensiz parmakla bilekten diğer eldiven sıyrılır</a:t>
            </a:r>
          </a:p>
          <a:p>
            <a:pPr eaLnBrk="1" hangingPunct="1">
              <a:defRPr/>
            </a:pPr>
            <a:r>
              <a:rPr lang="tr-T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İçi dışına çevrilerek her iki eldivenden oluşan küçük bir torba şeklinde atılır </a:t>
            </a:r>
          </a:p>
        </p:txBody>
      </p:sp>
      <p:pic>
        <p:nvPicPr>
          <p:cNvPr id="37892" name="Picture 4" descr="6A_colo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800" y="3962400"/>
            <a:ext cx="2000250" cy="2895600"/>
          </a:xfrm>
          <a:noFill/>
        </p:spPr>
      </p:pic>
      <p:pic>
        <p:nvPicPr>
          <p:cNvPr id="37893" name="Picture 5" descr="6B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20415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6C_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23780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8728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Eldivenin Çıkarılması</a:t>
            </a:r>
            <a:endParaRPr lang="en-US" altLang="tr-TR" smtClean="0"/>
          </a:p>
        </p:txBody>
      </p:sp>
      <p:pic>
        <p:nvPicPr>
          <p:cNvPr id="29699" name="Picture 3" descr="MVC-001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lum bright="18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38400" y="2674938"/>
            <a:ext cx="3810000" cy="2876550"/>
          </a:xfrm>
          <a:noFill/>
        </p:spPr>
      </p:pic>
      <p:pic>
        <p:nvPicPr>
          <p:cNvPr id="44036" name="Picture 4" descr="MVC-002S"/>
          <p:cNvPicPr>
            <a:picLocks noChangeAspect="1" noChangeArrowheads="1"/>
          </p:cNvPicPr>
          <p:nvPr/>
        </p:nvPicPr>
        <p:blipFill>
          <a:blip r:embed="rId3" cstate="print">
            <a:lum bright="18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MVC-003S"/>
          <p:cNvPicPr>
            <a:picLocks noChangeAspect="1" noChangeArrowheads="1"/>
          </p:cNvPicPr>
          <p:nvPr/>
        </p:nvPicPr>
        <p:blipFill>
          <a:blip r:embed="rId4" cstate="print">
            <a:lum bright="12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MVC-004S"/>
          <p:cNvPicPr>
            <a:picLocks noChangeAspect="1" noChangeArrowheads="1"/>
          </p:cNvPicPr>
          <p:nvPr/>
        </p:nvPicPr>
        <p:blipFill>
          <a:blip r:embed="rId5" cstate="print">
            <a:lum bright="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MVC-005S"/>
          <p:cNvPicPr>
            <a:picLocks noChangeAspect="1" noChangeArrowheads="1"/>
          </p:cNvPicPr>
          <p:nvPr/>
        </p:nvPicPr>
        <p:blipFill>
          <a:blip r:embed="rId6" cstate="print">
            <a:lum bright="12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77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 smtClean="0"/>
              <a:t>Eldivenin Çıkarılması ve Atılması</a:t>
            </a:r>
            <a:endParaRPr lang="en-US" altLang="tr-TR" sz="4000" smtClean="0"/>
          </a:p>
        </p:txBody>
      </p:sp>
      <p:pic>
        <p:nvPicPr>
          <p:cNvPr id="30723" name="Picture 3" descr="MVC-006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lum bright="12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33600" y="1984375"/>
            <a:ext cx="4267200" cy="3200400"/>
          </a:xfrm>
          <a:noFill/>
        </p:spPr>
      </p:pic>
      <p:pic>
        <p:nvPicPr>
          <p:cNvPr id="45060" name="Picture 4" descr="MVC-007S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467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MVC-008S"/>
          <p:cNvPicPr>
            <a:picLocks noChangeAspect="1" noChangeArrowheads="1"/>
          </p:cNvPicPr>
          <p:nvPr/>
        </p:nvPicPr>
        <p:blipFill>
          <a:blip r:embed="rId4" cstate="print">
            <a:lum bright="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410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27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Gözlük-yüz koruyucusu çıkarılırken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828800"/>
            <a:ext cx="8229600" cy="1676400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Eldivensiz ellerle çıkarılır</a:t>
            </a:r>
          </a:p>
          <a:p>
            <a:pPr>
              <a:defRPr/>
            </a:pP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Eldivensiz ellerle çıkarılmalıdır!</a:t>
            </a:r>
          </a:p>
          <a:p>
            <a:pPr marL="0" indent="0" eaLnBrk="1" hangingPunct="1">
              <a:buNone/>
              <a:defRPr/>
            </a:pPr>
            <a:endParaRPr lang="tr-T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8916" name="Picture 4" descr="7A_colo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800" y="3505200"/>
            <a:ext cx="3657600" cy="3103563"/>
          </a:xfrm>
          <a:noFill/>
        </p:spPr>
      </p:pic>
      <p:pic>
        <p:nvPicPr>
          <p:cNvPr id="38917" name="Picture 5" descr="7B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38719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7496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0"/>
            <a:ext cx="5653088" cy="1314450"/>
          </a:xfrm>
        </p:spPr>
        <p:txBody>
          <a:bodyPr/>
          <a:lstStyle/>
          <a:p>
            <a:pPr algn="r"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Önlük çıkarılırken</a:t>
            </a:r>
          </a:p>
        </p:txBody>
      </p:sp>
      <p:pic>
        <p:nvPicPr>
          <p:cNvPr id="39939" name="Picture 7" descr="8C_colo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800" y="3352800"/>
            <a:ext cx="2438400" cy="3505200"/>
          </a:xfrm>
          <a:noFill/>
        </p:spPr>
      </p:pic>
      <p:sp>
        <p:nvSpPr>
          <p:cNvPr id="6554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tr-T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Omuz kısımlarından tutulur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Kontamine dış yüz içe doğru çevrilir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Yuvarlayarak katlanır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Çıkarıldığında sadece temiz taraf görünmelidir</a:t>
            </a:r>
          </a:p>
        </p:txBody>
      </p:sp>
      <p:grpSp>
        <p:nvGrpSpPr>
          <p:cNvPr id="39941" name="Group 4"/>
          <p:cNvGrpSpPr>
            <a:grpSpLocks/>
          </p:cNvGrpSpPr>
          <p:nvPr/>
        </p:nvGrpSpPr>
        <p:grpSpPr bwMode="auto">
          <a:xfrm>
            <a:off x="0" y="0"/>
            <a:ext cx="3276600" cy="3200400"/>
            <a:chOff x="601" y="1084"/>
            <a:chExt cx="1577" cy="1554"/>
          </a:xfrm>
        </p:grpSpPr>
        <p:pic>
          <p:nvPicPr>
            <p:cNvPr id="39942" name="Picture 5" descr="8A_col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" y="1084"/>
              <a:ext cx="880" cy="1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3" name="Picture 6" descr="8B_col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" y="1084"/>
              <a:ext cx="643" cy="1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34491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pPr algn="r"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Maske çıkarılırken</a:t>
            </a:r>
          </a:p>
        </p:txBody>
      </p:sp>
      <p:pic>
        <p:nvPicPr>
          <p:cNvPr id="40963" name="Picture 4" descr="9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49700" cy="3124200"/>
          </a:xfrm>
          <a:noFill/>
        </p:spPr>
      </p:pic>
      <p:sp>
        <p:nvSpPr>
          <p:cNvPr id="6656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524000"/>
            <a:ext cx="4038600" cy="445611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tr-T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Maske bağları (önce alttaki) çözülür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Maskenin ön yüzü kontamine olduğu için elle temas etmemelidir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Bağlardan tutularak atılır 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3413"/>
            <a:ext cx="3581400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0181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Maske !!!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Ağız ve burunu kapatmalı</a:t>
            </a:r>
          </a:p>
          <a:p>
            <a:r>
              <a:rPr lang="tr-TR" dirty="0" smtClean="0"/>
              <a:t>Maske ön yüzü ellenmemeli</a:t>
            </a:r>
          </a:p>
          <a:p>
            <a:r>
              <a:rPr lang="tr-TR" dirty="0" smtClean="0"/>
              <a:t>Hasta teması sonrası boyunda asılı taşınmamalı</a:t>
            </a:r>
          </a:p>
          <a:p>
            <a:r>
              <a:rPr lang="tr-TR" dirty="0" smtClean="0"/>
              <a:t>İplik/lastik kısmından tutulmalı</a:t>
            </a:r>
          </a:p>
          <a:p>
            <a:r>
              <a:rPr lang="tr-TR" dirty="0" smtClean="0"/>
              <a:t>Çıkarılınca mutlaka el </a:t>
            </a:r>
            <a:r>
              <a:rPr lang="tr-TR" smtClean="0"/>
              <a:t>hijyeni sağlanmalı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71969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Koruyucu ekipmanın uygun kullanımı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170000"/>
              </a:lnSpc>
              <a:defRPr/>
            </a:pPr>
            <a:r>
              <a:rPr lang="tr-TR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Giyme sırası</a:t>
            </a:r>
          </a:p>
          <a:p>
            <a:pPr lvl="1" eaLnBrk="1" hangingPunct="1">
              <a:lnSpc>
                <a:spcPct val="170000"/>
              </a:lnSpc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Önlük</a:t>
            </a:r>
          </a:p>
          <a:p>
            <a:pPr lvl="1" eaLnBrk="1" hangingPunct="1">
              <a:lnSpc>
                <a:spcPct val="170000"/>
              </a:lnSpc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Maske</a:t>
            </a:r>
          </a:p>
          <a:p>
            <a:pPr lvl="1" eaLnBrk="1" hangingPunct="1">
              <a:lnSpc>
                <a:spcPct val="170000"/>
              </a:lnSpc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Gözlük-yüz koruyucu</a:t>
            </a:r>
          </a:p>
          <a:p>
            <a:pPr lvl="1" eaLnBrk="1" hangingPunct="1">
              <a:lnSpc>
                <a:spcPct val="170000"/>
              </a:lnSpc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Eldiven</a:t>
            </a:r>
          </a:p>
        </p:txBody>
      </p:sp>
    </p:spTree>
    <p:extLst>
      <p:ext uri="{BB962C8B-B14F-4D97-AF65-F5344CB8AC3E}">
        <p14:creationId xmlns:p14="http://schemas.microsoft.com/office/powerpoint/2010/main" xmlns="" val="3024434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KKE «Tıbbi Atık» olarak atılır !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 kapaklı Tıbbi Atık kovaları olmalı</a:t>
            </a:r>
          </a:p>
          <a:p>
            <a:endParaRPr lang="tr-TR" dirty="0"/>
          </a:p>
          <a:p>
            <a:r>
              <a:rPr lang="tr-TR" dirty="0" smtClean="0"/>
              <a:t>Yüz koruyucu/Siperlik yeniden kullanıma uygunsa uygun bir dezenfeksiyon sonrası kullanılabilir.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12473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88373" y="764704"/>
            <a:ext cx="8011391" cy="4800600"/>
          </a:xfrm>
        </p:spPr>
        <p:txBody>
          <a:bodyPr/>
          <a:lstStyle/>
          <a:p>
            <a:pPr>
              <a:buNone/>
            </a:pPr>
            <a:r>
              <a:rPr lang="tr-TR" dirty="0">
                <a:solidFill>
                  <a:srgbClr val="FF0000"/>
                </a:solidFill>
              </a:rPr>
              <a:t>   </a:t>
            </a:r>
            <a:r>
              <a:rPr lang="tr-TR" dirty="0"/>
              <a:t>Koruyucu ekipmanlar çıkarılmasının ardından etkili el hijyeni sağlanmalıdır</a:t>
            </a:r>
          </a:p>
        </p:txBody>
      </p:sp>
      <p:pic>
        <p:nvPicPr>
          <p:cNvPr id="4" name="3 Resim" descr="m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556888"/>
            <a:ext cx="6130637" cy="289600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124" y="2780928"/>
            <a:ext cx="40005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1363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ände1_3_test Kop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263" y="0"/>
            <a:ext cx="921226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2438400" cy="1600200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>
            <a:normAutofit fontScale="92500" lnSpcReduction="20000"/>
          </a:bodyPr>
          <a:lstStyle/>
          <a:p>
            <a:pPr marL="0" indent="0" defTabSz="762000" eaLnBrk="1" hangingPunct="1">
              <a:lnSpc>
                <a:spcPct val="95000"/>
              </a:lnSpc>
              <a:spcBef>
                <a:spcPct val="95000"/>
              </a:spcBef>
              <a:buFontTx/>
              <a:buNone/>
            </a:pPr>
            <a:r>
              <a:rPr lang="en-US" altLang="tr-TR" sz="4400" smtClean="0">
                <a:solidFill>
                  <a:schemeClr val="bg1"/>
                </a:solidFill>
              </a:rPr>
              <a:t>avuç içlerinin teması</a:t>
            </a:r>
            <a:endParaRPr lang="en-US" altLang="tr-TR" smtClean="0">
              <a:solidFill>
                <a:schemeClr val="bg1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916238" y="1628775"/>
            <a:ext cx="3049587" cy="152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 altLang="tr-TR" sz="4400">
                <a:solidFill>
                  <a:schemeClr val="bg1"/>
                </a:solidFill>
              </a:rPr>
              <a:t>avuç içi ile    diğer elin yüzeyi</a:t>
            </a:r>
            <a:endParaRPr lang="en-US" altLang="tr-TR">
              <a:solidFill>
                <a:schemeClr val="bg1"/>
              </a:solidFill>
            </a:endParaRP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474663" y="5638800"/>
            <a:ext cx="676275" cy="762000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endParaRPr lang="de-DE" sz="2400">
              <a:latin typeface="Times New Roman" pitchFamily="18" charset="0"/>
              <a:cs typeface="Arial" charset="0"/>
            </a:endParaRP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3319463" y="5638800"/>
            <a:ext cx="676275" cy="762000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endParaRPr lang="de-DE" sz="2400">
              <a:latin typeface="Times New Roman" pitchFamily="18" charset="0"/>
              <a:cs typeface="Arial" charset="0"/>
            </a:endParaRPr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6230938" y="5638800"/>
            <a:ext cx="677862" cy="762000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endParaRPr lang="de-DE" sz="2400">
              <a:latin typeface="Times New Roman" pitchFamily="18" charset="0"/>
              <a:cs typeface="Arial" charset="0"/>
            </a:endParaRPr>
          </a:p>
        </p:txBody>
      </p:sp>
      <p:pic>
        <p:nvPicPr>
          <p:cNvPr id="24584" name="Picture 8" descr="iki_hinter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81"/>
          <a:stretch>
            <a:fillRect/>
          </a:stretch>
        </p:blipFill>
        <p:spPr bwMode="auto">
          <a:xfrm>
            <a:off x="6754813" y="0"/>
            <a:ext cx="1016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6756400" y="0"/>
          <a:ext cx="2379663" cy="2819400"/>
        </p:xfrm>
        <a:graphic>
          <a:graphicData uri="http://schemas.openxmlformats.org/presentationml/2006/ole">
            <p:oleObj spid="_x0000_s1036" name="Image" r:id="rId5" imgW="3342040" imgH="3519944" progId="">
              <p:embed/>
            </p:oleObj>
          </a:graphicData>
        </a:graphic>
      </p:graphicFrame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096000" y="2133600"/>
            <a:ext cx="2724150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 altLang="tr-TR" sz="4400">
                <a:solidFill>
                  <a:schemeClr val="bg1"/>
                </a:solidFill>
              </a:rPr>
              <a:t>parmak aralarına</a:t>
            </a:r>
            <a:endParaRPr lang="en-US" altLang="tr-TR">
              <a:solidFill>
                <a:schemeClr val="bg1"/>
              </a:solidFill>
            </a:endParaRPr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 eaLnBrk="1" hangingPunct="1">
              <a:lnSpc>
                <a:spcPct val="130000"/>
              </a:lnSpc>
            </a:pPr>
            <a:r>
              <a:rPr lang="tr-TR" altLang="tr-TR" smtClean="0">
                <a:solidFill>
                  <a:schemeClr val="bg1"/>
                </a:solidFill>
              </a:rPr>
              <a:t>El Antisepsisi</a:t>
            </a:r>
            <a:endParaRPr lang="de-DE" altLang="tr-TR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131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ände3_6_test Kop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79388" y="1916113"/>
            <a:ext cx="2881312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 altLang="tr-TR" sz="4400">
                <a:solidFill>
                  <a:schemeClr val="bg1"/>
                </a:solidFill>
              </a:rPr>
              <a:t>çapraz  parmaklar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454400" y="2286000"/>
            <a:ext cx="2506663" cy="83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 altLang="tr-TR" sz="4400">
                <a:solidFill>
                  <a:schemeClr val="bg1"/>
                </a:solidFill>
              </a:rPr>
              <a:t>baş parmak</a:t>
            </a:r>
            <a:endParaRPr lang="en-US" altLang="tr-TR">
              <a:solidFill>
                <a:schemeClr val="bg1"/>
              </a:solidFill>
            </a:endParaRP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474663" y="5638800"/>
            <a:ext cx="676275" cy="762000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4</a:t>
            </a:r>
            <a:endParaRPr lang="de-DE" sz="2400">
              <a:latin typeface="Times New Roman" pitchFamily="18" charset="0"/>
              <a:cs typeface="Arial" charset="0"/>
            </a:endParaRP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3319463" y="5638800"/>
            <a:ext cx="676275" cy="762000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5</a:t>
            </a:r>
            <a:endParaRPr lang="de-DE" sz="2400">
              <a:latin typeface="Times New Roman" pitchFamily="18" charset="0"/>
              <a:cs typeface="Arial" charset="0"/>
            </a:endParaRP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6230938" y="5638800"/>
            <a:ext cx="677862" cy="762000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6</a:t>
            </a:r>
            <a:endParaRPr lang="de-DE" sz="2400">
              <a:latin typeface="Times New Roman" pitchFamily="18" charset="0"/>
              <a:cs typeface="Arial" charset="0"/>
            </a:endParaRPr>
          </a:p>
        </p:txBody>
      </p:sp>
      <p:pic>
        <p:nvPicPr>
          <p:cNvPr id="25608" name="Picture 8" descr="iki_hinter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81"/>
          <a:stretch>
            <a:fillRect/>
          </a:stretch>
        </p:blipFill>
        <p:spPr bwMode="auto">
          <a:xfrm>
            <a:off x="6754813" y="0"/>
            <a:ext cx="10160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6756400" y="0"/>
          <a:ext cx="2379663" cy="2819400"/>
        </p:xfrm>
        <a:graphic>
          <a:graphicData uri="http://schemas.openxmlformats.org/presentationml/2006/ole">
            <p:oleObj spid="_x0000_s2060" name="Image" r:id="rId5" imgW="3342040" imgH="3519944" progId="">
              <p:embed/>
            </p:oleObj>
          </a:graphicData>
        </a:graphic>
      </p:graphicFrame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011863" y="1700213"/>
            <a:ext cx="2844800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 altLang="tr-TR" sz="4400">
                <a:solidFill>
                  <a:schemeClr val="bg1"/>
                </a:solidFill>
              </a:rPr>
              <a:t>avuç içinde parmaklar</a:t>
            </a: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title"/>
          </p:nvPr>
        </p:nvSpPr>
        <p:spPr>
          <a:effectLst>
            <a:outerShdw dist="53882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 eaLnBrk="1" hangingPunct="1">
              <a:lnSpc>
                <a:spcPct val="130000"/>
              </a:lnSpc>
            </a:pPr>
            <a:r>
              <a:rPr lang="tr-TR" altLang="tr-TR" smtClean="0">
                <a:solidFill>
                  <a:schemeClr val="bg1"/>
                </a:solidFill>
              </a:rPr>
              <a:t>El Antisepsisi</a:t>
            </a:r>
            <a:endParaRPr lang="de-DE" altLang="tr-TR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132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8650" y="609601"/>
            <a:ext cx="7886700" cy="5567363"/>
          </a:xfrm>
        </p:spPr>
        <p:txBody>
          <a:bodyPr/>
          <a:lstStyle/>
          <a:p>
            <a:pPr>
              <a:buNone/>
            </a:pPr>
            <a:r>
              <a:rPr lang="tr-TR" dirty="0"/>
              <a:t>Koruyucu ekipmanların giyilmesinde ilk adım etkili el </a:t>
            </a:r>
            <a:r>
              <a:rPr lang="tr-TR" dirty="0" smtClean="0"/>
              <a:t>hijyenini  sağlamaktır</a:t>
            </a:r>
            <a:endParaRPr lang="tr-TR" dirty="0"/>
          </a:p>
        </p:txBody>
      </p:sp>
      <p:pic>
        <p:nvPicPr>
          <p:cNvPr id="4" name="3 Resim" descr="m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708920"/>
            <a:ext cx="4977245" cy="289600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6" y="2852936"/>
            <a:ext cx="40005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074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534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Önlük giyerken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876800" cy="4953000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Önlük malzemesi uygulanacak işleme göre seçilmeli</a:t>
            </a:r>
          </a:p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Uygun tip ve boyut seçilmeli</a:t>
            </a:r>
          </a:p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Arkadan bağlanmalı</a:t>
            </a:r>
          </a:p>
        </p:txBody>
      </p:sp>
      <p:pic>
        <p:nvPicPr>
          <p:cNvPr id="29700" name="Picture 4" descr="1A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860425"/>
            <a:ext cx="1725613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1B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17256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1361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Maske takılırken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tr-T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Burnu, ağzı ve çeneyi tamamen içine almalıdır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Yüze uygunluk tam olmalı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r-TR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N95 gibi özel tip maskeler için yüze uyum testi yapılmalı</a:t>
            </a:r>
          </a:p>
        </p:txBody>
      </p:sp>
      <p:pic>
        <p:nvPicPr>
          <p:cNvPr id="30724" name="Picture 4" descr="2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86400" y="1524000"/>
            <a:ext cx="2257425" cy="2590800"/>
          </a:xfr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217805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4993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5463" y="134938"/>
            <a:ext cx="7786687" cy="1273175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Maske takıldıktan sonra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981200"/>
            <a:ext cx="8001000" cy="4191000"/>
          </a:xfrm>
        </p:spPr>
        <p:txBody>
          <a:bodyPr/>
          <a:lstStyle/>
          <a:p>
            <a:pPr eaLnBrk="1" hangingPunct="1">
              <a:lnSpc>
                <a:spcPct val="160000"/>
              </a:lnSpc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Tükrük veya sekresyonlarla ıslandığı zaman değiştirilmeli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Tekrar kullanılmamalı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tr-T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Ortak kullanılmamalı</a:t>
            </a:r>
            <a:endParaRPr lang="tr-TR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041525" y="5537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032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83534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33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N-95/FFP-2 </a:t>
            </a:r>
            <a:r>
              <a:rPr lang="tr-TR" dirty="0" err="1" smtClean="0"/>
              <a:t>respiratör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Takıldıktan sonra yüze uyum (fit) araştırılmalıdır.</a:t>
            </a:r>
          </a:p>
          <a:p>
            <a:r>
              <a:rPr lang="tr-TR" dirty="0" smtClean="0"/>
              <a:t>Yan tarafından basılarak buruna oturtulmalı ve maske ile derin nefes alınarak  içeri hava kaçağı olmadığı test edilmelidir.</a:t>
            </a:r>
          </a:p>
          <a:p>
            <a:r>
              <a:rPr lang="tr-TR" dirty="0" smtClean="0"/>
              <a:t>Etkin bir şekilde 8 saat kadar kullanılabilir. </a:t>
            </a:r>
          </a:p>
          <a:p>
            <a:r>
              <a:rPr lang="tr-TR" dirty="0" smtClean="0"/>
              <a:t>Sakal varlığında </a:t>
            </a:r>
            <a:r>
              <a:rPr lang="tr-TR" smtClean="0"/>
              <a:t>etkinliği olmayabilir.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9774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188"/>
            <a:ext cx="9144000" cy="1314450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Gözlük-yüz koruyucusu</a:t>
            </a:r>
            <a:br>
              <a:rPr lang="tr-TR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giyilmesi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defRPr/>
            </a:pPr>
            <a:r>
              <a:rPr lang="tr-TR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Gözleri ve yüzü tam olarak kapatmalı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tr-TR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Yüze uygunluk tam olmalı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tr-TR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Yüze oturmalı ancak sıkmamalıdır</a:t>
            </a:r>
          </a:p>
        </p:txBody>
      </p:sp>
      <p:pic>
        <p:nvPicPr>
          <p:cNvPr id="33796" name="Picture 4" descr="3A_colo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57800" y="1600200"/>
            <a:ext cx="2324100" cy="2176463"/>
          </a:xfrm>
          <a:noFill/>
        </p:spPr>
      </p:pic>
      <p:pic>
        <p:nvPicPr>
          <p:cNvPr id="33797" name="Picture 5" descr="4B_up 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1935163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3691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447</Words>
  <Application>Microsoft Office PowerPoint</Application>
  <PresentationFormat>Ekran Gösterisi (4:3)</PresentationFormat>
  <Paragraphs>101</Paragraphs>
  <Slides>23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5" baseType="lpstr">
      <vt:lpstr>Ofis Teması</vt:lpstr>
      <vt:lpstr>Image</vt:lpstr>
      <vt:lpstr>Kişisel koruyucu ekipman kullanımı</vt:lpstr>
      <vt:lpstr>Koruyucu ekipmanın uygun kullanımı</vt:lpstr>
      <vt:lpstr>Slayt 3</vt:lpstr>
      <vt:lpstr>Önlük giyerken</vt:lpstr>
      <vt:lpstr>Maske takılırken</vt:lpstr>
      <vt:lpstr>Maske takıldıktan sonra</vt:lpstr>
      <vt:lpstr>Slayt 7</vt:lpstr>
      <vt:lpstr>N-95/FFP-2 respiratör</vt:lpstr>
      <vt:lpstr>Gözlük-yüz koruyucusu giyilmesi</vt:lpstr>
      <vt:lpstr>Eldiven giyilirken</vt:lpstr>
      <vt:lpstr>Eldiven giyildikten sonra;</vt:lpstr>
      <vt:lpstr>Slayt 12</vt:lpstr>
      <vt:lpstr>Eldiven çıkarılırken</vt:lpstr>
      <vt:lpstr>Eldivenin Çıkarılması</vt:lpstr>
      <vt:lpstr>Eldivenin Çıkarılması ve Atılması</vt:lpstr>
      <vt:lpstr>Gözlük-yüz koruyucusu çıkarılırken</vt:lpstr>
      <vt:lpstr>Önlük çıkarılırken</vt:lpstr>
      <vt:lpstr>Maske çıkarılırken</vt:lpstr>
      <vt:lpstr>Maske !!!</vt:lpstr>
      <vt:lpstr>KKE «Tıbbi Atık» olarak atılır !</vt:lpstr>
      <vt:lpstr>Slayt 21</vt:lpstr>
      <vt:lpstr>El Antisepsisi</vt:lpstr>
      <vt:lpstr>El Antisepsisi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Kişisel koruyucu ekipman kullanımı</dc:title>
  <dc:creator>Gökhan AYGÜN</dc:creator>
  <cp:lastModifiedBy>kamer</cp:lastModifiedBy>
  <cp:revision>10</cp:revision>
  <dcterms:created xsi:type="dcterms:W3CDTF">2020-03-16T10:40:27Z</dcterms:created>
  <dcterms:modified xsi:type="dcterms:W3CDTF">2020-03-26T07:48:25Z</dcterms:modified>
</cp:coreProperties>
</file>