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drawing5.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56" r:id="rId2"/>
    <p:sldId id="257" r:id="rId3"/>
    <p:sldId id="262" r:id="rId4"/>
    <p:sldId id="258" r:id="rId5"/>
    <p:sldId id="293" r:id="rId6"/>
    <p:sldId id="294" r:id="rId7"/>
    <p:sldId id="295" r:id="rId8"/>
    <p:sldId id="259" r:id="rId9"/>
    <p:sldId id="260" r:id="rId10"/>
    <p:sldId id="297" r:id="rId11"/>
    <p:sldId id="296" r:id="rId12"/>
    <p:sldId id="298" r:id="rId13"/>
    <p:sldId id="299" r:id="rId14"/>
    <p:sldId id="300" r:id="rId15"/>
    <p:sldId id="301" r:id="rId16"/>
    <p:sldId id="302" r:id="rId17"/>
    <p:sldId id="304" r:id="rId18"/>
    <p:sldId id="305" r:id="rId19"/>
    <p:sldId id="261" r:id="rId20"/>
    <p:sldId id="308" r:id="rId21"/>
    <p:sldId id="307" r:id="rId22"/>
    <p:sldId id="311" r:id="rId23"/>
    <p:sldId id="310" r:id="rId24"/>
    <p:sldId id="309" r:id="rId25"/>
    <p:sldId id="313" r:id="rId26"/>
    <p:sldId id="314" r:id="rId27"/>
    <p:sldId id="317" r:id="rId28"/>
    <p:sldId id="316" r:id="rId29"/>
    <p:sldId id="315" r:id="rId30"/>
    <p:sldId id="306" r:id="rId31"/>
    <p:sldId id="263" r:id="rId32"/>
    <p:sldId id="264" r:id="rId33"/>
    <p:sldId id="265" r:id="rId34"/>
    <p:sldId id="266" r:id="rId35"/>
    <p:sldId id="267" r:id="rId36"/>
    <p:sldId id="268" r:id="rId37"/>
    <p:sldId id="322" r:id="rId38"/>
    <p:sldId id="321" r:id="rId39"/>
    <p:sldId id="269" r:id="rId40"/>
    <p:sldId id="270" r:id="rId41"/>
    <p:sldId id="323" r:id="rId42"/>
    <p:sldId id="271" r:id="rId43"/>
    <p:sldId id="272" r:id="rId44"/>
    <p:sldId id="324" r:id="rId45"/>
    <p:sldId id="273" r:id="rId46"/>
    <p:sldId id="274" r:id="rId47"/>
    <p:sldId id="325" r:id="rId48"/>
    <p:sldId id="275" r:id="rId49"/>
    <p:sldId id="276" r:id="rId50"/>
    <p:sldId id="277" r:id="rId51"/>
    <p:sldId id="278" r:id="rId52"/>
    <p:sldId id="327" r:id="rId53"/>
    <p:sldId id="326" r:id="rId54"/>
    <p:sldId id="279" r:id="rId55"/>
    <p:sldId id="280" r:id="rId56"/>
    <p:sldId id="281" r:id="rId57"/>
    <p:sldId id="282" r:id="rId58"/>
    <p:sldId id="283" r:id="rId59"/>
    <p:sldId id="284" r:id="rId60"/>
    <p:sldId id="285" r:id="rId61"/>
    <p:sldId id="328" r:id="rId62"/>
    <p:sldId id="286" r:id="rId63"/>
    <p:sldId id="287" r:id="rId64"/>
    <p:sldId id="330" r:id="rId65"/>
    <p:sldId id="331" r:id="rId66"/>
    <p:sldId id="329" r:id="rId67"/>
    <p:sldId id="288" r:id="rId68"/>
    <p:sldId id="289" r:id="rId69"/>
    <p:sldId id="290" r:id="rId70"/>
    <p:sldId id="291" r:id="rId71"/>
    <p:sldId id="292" r:id="rId72"/>
    <p:sldId id="332" r:id="rId73"/>
    <p:sldId id="333" r:id="rId74"/>
    <p:sldId id="334" r:id="rId75"/>
    <p:sldId id="335" r:id="rId76"/>
    <p:sldId id="336" r:id="rId7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D75CA2-AC92-41EB-BD5E-5BCECE9B7951}"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tr-TR"/>
        </a:p>
      </dgm:t>
    </dgm:pt>
    <dgm:pt modelId="{9FCA33D0-D7D2-4CC3-BC3D-96A6270ABF5E}">
      <dgm:prSet phldrT="[Metin]"/>
      <dgm:spPr/>
      <dgm:t>
        <a:bodyPr/>
        <a:lstStyle/>
        <a:p>
          <a:r>
            <a:rPr lang="tr-TR" dirty="0" smtClean="0"/>
            <a:t>İHTİYAÇLAR</a:t>
          </a:r>
          <a:endParaRPr lang="tr-TR" dirty="0"/>
        </a:p>
      </dgm:t>
    </dgm:pt>
    <dgm:pt modelId="{A929F083-A63D-49EF-B3A1-B19CD3D84061}" type="parTrans" cxnId="{F595AF20-045C-48F4-92D4-87CB9D248CB8}">
      <dgm:prSet/>
      <dgm:spPr/>
      <dgm:t>
        <a:bodyPr/>
        <a:lstStyle/>
        <a:p>
          <a:endParaRPr lang="tr-TR"/>
        </a:p>
      </dgm:t>
    </dgm:pt>
    <dgm:pt modelId="{C8E2FE7F-3812-4EE3-8552-DF1A5DA20F22}" type="sibTrans" cxnId="{F595AF20-045C-48F4-92D4-87CB9D248CB8}">
      <dgm:prSet/>
      <dgm:spPr/>
      <dgm:t>
        <a:bodyPr/>
        <a:lstStyle/>
        <a:p>
          <a:endParaRPr lang="tr-TR"/>
        </a:p>
      </dgm:t>
    </dgm:pt>
    <dgm:pt modelId="{BDD32EAF-5EFB-4567-A2E3-E67B0D4EBE82}">
      <dgm:prSet phldrT="[Metin]"/>
      <dgm:spPr/>
      <dgm:t>
        <a:bodyPr/>
        <a:lstStyle/>
        <a:p>
          <a:r>
            <a:rPr lang="tr-TR" dirty="0" smtClean="0"/>
            <a:t>TALEP</a:t>
          </a:r>
          <a:endParaRPr lang="tr-TR" dirty="0"/>
        </a:p>
      </dgm:t>
    </dgm:pt>
    <dgm:pt modelId="{76405C8C-93C2-4163-AEAF-9F81CB2784A1}" type="parTrans" cxnId="{7A2BAB51-A2A6-4E0B-B117-8D63E5B62FC1}">
      <dgm:prSet/>
      <dgm:spPr/>
      <dgm:t>
        <a:bodyPr/>
        <a:lstStyle/>
        <a:p>
          <a:endParaRPr lang="tr-TR"/>
        </a:p>
      </dgm:t>
    </dgm:pt>
    <dgm:pt modelId="{53C40F9F-17A4-497E-9C36-40329C5A42E1}" type="sibTrans" cxnId="{7A2BAB51-A2A6-4E0B-B117-8D63E5B62FC1}">
      <dgm:prSet/>
      <dgm:spPr/>
      <dgm:t>
        <a:bodyPr/>
        <a:lstStyle/>
        <a:p>
          <a:endParaRPr lang="tr-TR"/>
        </a:p>
      </dgm:t>
    </dgm:pt>
    <dgm:pt modelId="{8D2C4563-7A51-4CE8-806F-69264F74DD82}">
      <dgm:prSet phldrT="[Metin]"/>
      <dgm:spPr/>
      <dgm:t>
        <a:bodyPr/>
        <a:lstStyle/>
        <a:p>
          <a:r>
            <a:rPr lang="tr-TR" dirty="0" smtClean="0"/>
            <a:t>DEĞİŞİM </a:t>
          </a:r>
          <a:endParaRPr lang="tr-TR" dirty="0"/>
        </a:p>
      </dgm:t>
    </dgm:pt>
    <dgm:pt modelId="{9F6E434C-62C1-4611-A983-48480B0935CB}" type="parTrans" cxnId="{F09BF081-A816-404F-BFFD-AF360A1D862D}">
      <dgm:prSet/>
      <dgm:spPr/>
      <dgm:t>
        <a:bodyPr/>
        <a:lstStyle/>
        <a:p>
          <a:endParaRPr lang="tr-TR"/>
        </a:p>
      </dgm:t>
    </dgm:pt>
    <dgm:pt modelId="{2F74006B-B4A1-41B5-B2DC-ABA90C000A68}" type="sibTrans" cxnId="{F09BF081-A816-404F-BFFD-AF360A1D862D}">
      <dgm:prSet/>
      <dgm:spPr/>
      <dgm:t>
        <a:bodyPr/>
        <a:lstStyle/>
        <a:p>
          <a:endParaRPr lang="tr-TR"/>
        </a:p>
      </dgm:t>
    </dgm:pt>
    <dgm:pt modelId="{DE61E24E-9AFD-421A-9B9D-6F69EC62A157}">
      <dgm:prSet phldrT="[Metin]"/>
      <dgm:spPr/>
      <dgm:t>
        <a:bodyPr/>
        <a:lstStyle/>
        <a:p>
          <a:r>
            <a:rPr lang="tr-TR" dirty="0" smtClean="0"/>
            <a:t>ÜRÜNLER</a:t>
          </a:r>
          <a:endParaRPr lang="tr-TR" dirty="0"/>
        </a:p>
      </dgm:t>
    </dgm:pt>
    <dgm:pt modelId="{696B25FD-5B61-47A7-A661-9241DF7687A7}" type="parTrans" cxnId="{E7313D75-F38C-49F5-966E-2BA3014613CC}">
      <dgm:prSet/>
      <dgm:spPr/>
      <dgm:t>
        <a:bodyPr/>
        <a:lstStyle/>
        <a:p>
          <a:endParaRPr lang="tr-TR"/>
        </a:p>
      </dgm:t>
    </dgm:pt>
    <dgm:pt modelId="{6E61B35B-147D-403E-8EBF-F99E00197225}" type="sibTrans" cxnId="{E7313D75-F38C-49F5-966E-2BA3014613CC}">
      <dgm:prSet/>
      <dgm:spPr/>
      <dgm:t>
        <a:bodyPr/>
        <a:lstStyle/>
        <a:p>
          <a:endParaRPr lang="tr-TR"/>
        </a:p>
      </dgm:t>
    </dgm:pt>
    <dgm:pt modelId="{0F37B639-54A1-4A17-8F74-F461CC3983A0}">
      <dgm:prSet phldrT="[Metin]"/>
      <dgm:spPr/>
      <dgm:t>
        <a:bodyPr/>
        <a:lstStyle/>
        <a:p>
          <a:r>
            <a:rPr lang="tr-TR" dirty="0" smtClean="0"/>
            <a:t>İSTEKLER</a:t>
          </a:r>
          <a:endParaRPr lang="tr-TR" dirty="0"/>
        </a:p>
      </dgm:t>
    </dgm:pt>
    <dgm:pt modelId="{16600414-0149-4CBD-ABB9-2F779C26B995}" type="parTrans" cxnId="{9B6CC912-E863-4934-9AFC-DC34C303D91D}">
      <dgm:prSet/>
      <dgm:spPr/>
      <dgm:t>
        <a:bodyPr/>
        <a:lstStyle/>
        <a:p>
          <a:endParaRPr lang="tr-TR"/>
        </a:p>
      </dgm:t>
    </dgm:pt>
    <dgm:pt modelId="{96A06B0E-9D9C-4BC8-85A7-533A2BD58B49}" type="sibTrans" cxnId="{9B6CC912-E863-4934-9AFC-DC34C303D91D}">
      <dgm:prSet/>
      <dgm:spPr/>
      <dgm:t>
        <a:bodyPr/>
        <a:lstStyle/>
        <a:p>
          <a:endParaRPr lang="tr-TR"/>
        </a:p>
      </dgm:t>
    </dgm:pt>
    <dgm:pt modelId="{5C64A6BE-8AF8-424C-851A-8A35AB0E6FAA}">
      <dgm:prSet phldrT="[Metin]"/>
      <dgm:spPr/>
      <dgm:t>
        <a:bodyPr/>
        <a:lstStyle/>
        <a:p>
          <a:r>
            <a:rPr lang="tr-TR" dirty="0" smtClean="0"/>
            <a:t>MÜŞTERİ TATMİNİ</a:t>
          </a:r>
          <a:endParaRPr lang="tr-TR" dirty="0"/>
        </a:p>
      </dgm:t>
    </dgm:pt>
    <dgm:pt modelId="{D3C6BA4B-EAF5-43F2-9B64-913C8F6959E7}" type="parTrans" cxnId="{53B48772-4024-405A-9822-87E76980A8F6}">
      <dgm:prSet/>
      <dgm:spPr/>
      <dgm:t>
        <a:bodyPr/>
        <a:lstStyle/>
        <a:p>
          <a:endParaRPr lang="tr-TR"/>
        </a:p>
      </dgm:t>
    </dgm:pt>
    <dgm:pt modelId="{40703968-830E-4822-B83D-8E0F31B6FA65}" type="sibTrans" cxnId="{53B48772-4024-405A-9822-87E76980A8F6}">
      <dgm:prSet/>
      <dgm:spPr/>
      <dgm:t>
        <a:bodyPr/>
        <a:lstStyle/>
        <a:p>
          <a:endParaRPr lang="tr-TR"/>
        </a:p>
      </dgm:t>
    </dgm:pt>
    <dgm:pt modelId="{C3EEB7F5-5D97-4B75-B8D7-B1ECB5A79C9B}">
      <dgm:prSet phldrT="[Metin]"/>
      <dgm:spPr/>
      <dgm:t>
        <a:bodyPr/>
        <a:lstStyle/>
        <a:p>
          <a:r>
            <a:rPr lang="tr-TR" dirty="0" smtClean="0"/>
            <a:t>MÜŞTERİ SADAKATİ  </a:t>
          </a:r>
          <a:endParaRPr lang="tr-TR" dirty="0"/>
        </a:p>
      </dgm:t>
    </dgm:pt>
    <dgm:pt modelId="{57680551-0A80-491C-B9F9-EE2934C2ADA8}" type="parTrans" cxnId="{B6453AF6-62CE-415C-A864-9B0A66361383}">
      <dgm:prSet/>
      <dgm:spPr/>
      <dgm:t>
        <a:bodyPr/>
        <a:lstStyle/>
        <a:p>
          <a:endParaRPr lang="tr-TR"/>
        </a:p>
      </dgm:t>
    </dgm:pt>
    <dgm:pt modelId="{6C1E1D10-DE55-4F27-AC5A-C1652873B138}" type="sibTrans" cxnId="{B6453AF6-62CE-415C-A864-9B0A66361383}">
      <dgm:prSet/>
      <dgm:spPr/>
      <dgm:t>
        <a:bodyPr/>
        <a:lstStyle/>
        <a:p>
          <a:endParaRPr lang="tr-TR"/>
        </a:p>
      </dgm:t>
    </dgm:pt>
    <dgm:pt modelId="{910D3A6D-3726-4D94-BF1B-05781089E4C0}" type="pres">
      <dgm:prSet presAssocID="{8BD75CA2-AC92-41EB-BD5E-5BCECE9B7951}" presName="Name0" presStyleCnt="0">
        <dgm:presLayoutVars>
          <dgm:dir/>
          <dgm:resizeHandles val="exact"/>
        </dgm:presLayoutVars>
      </dgm:prSet>
      <dgm:spPr/>
      <dgm:t>
        <a:bodyPr/>
        <a:lstStyle/>
        <a:p>
          <a:endParaRPr lang="tr-TR"/>
        </a:p>
      </dgm:t>
    </dgm:pt>
    <dgm:pt modelId="{02995D45-04A3-45AE-9469-9D56A7DD7819}" type="pres">
      <dgm:prSet presAssocID="{8BD75CA2-AC92-41EB-BD5E-5BCECE9B7951}" presName="cycle" presStyleCnt="0"/>
      <dgm:spPr/>
    </dgm:pt>
    <dgm:pt modelId="{8E5316D9-6487-4547-A833-3F49795367E4}" type="pres">
      <dgm:prSet presAssocID="{9FCA33D0-D7D2-4CC3-BC3D-96A6270ABF5E}" presName="nodeFirstNode" presStyleLbl="node1" presStyleIdx="0" presStyleCnt="7">
        <dgm:presLayoutVars>
          <dgm:bulletEnabled val="1"/>
        </dgm:presLayoutVars>
      </dgm:prSet>
      <dgm:spPr/>
      <dgm:t>
        <a:bodyPr/>
        <a:lstStyle/>
        <a:p>
          <a:endParaRPr lang="tr-TR"/>
        </a:p>
      </dgm:t>
    </dgm:pt>
    <dgm:pt modelId="{A06DB06E-2AD7-4324-85D0-C43061C4528F}" type="pres">
      <dgm:prSet presAssocID="{C8E2FE7F-3812-4EE3-8552-DF1A5DA20F22}" presName="sibTransFirstNode" presStyleLbl="bgShp" presStyleIdx="0" presStyleCnt="1"/>
      <dgm:spPr/>
      <dgm:t>
        <a:bodyPr/>
        <a:lstStyle/>
        <a:p>
          <a:endParaRPr lang="tr-TR"/>
        </a:p>
      </dgm:t>
    </dgm:pt>
    <dgm:pt modelId="{8519ACD3-E30C-46A1-B9DB-F83F05A1DE3D}" type="pres">
      <dgm:prSet presAssocID="{C3EEB7F5-5D97-4B75-B8D7-B1ECB5A79C9B}" presName="nodeFollowingNodes" presStyleLbl="node1" presStyleIdx="1" presStyleCnt="7" custRadScaleRad="100586" custRadScaleInc="103498">
        <dgm:presLayoutVars>
          <dgm:bulletEnabled val="1"/>
        </dgm:presLayoutVars>
      </dgm:prSet>
      <dgm:spPr/>
      <dgm:t>
        <a:bodyPr/>
        <a:lstStyle/>
        <a:p>
          <a:endParaRPr lang="tr-TR"/>
        </a:p>
      </dgm:t>
    </dgm:pt>
    <dgm:pt modelId="{43679759-2E60-4F4E-82BB-1CAAB4D7BF0C}" type="pres">
      <dgm:prSet presAssocID="{5C64A6BE-8AF8-424C-851A-8A35AB0E6FAA}" presName="nodeFollowingNodes" presStyleLbl="node1" presStyleIdx="2" presStyleCnt="7" custRadScaleRad="104137" custRadScaleInc="-88533">
        <dgm:presLayoutVars>
          <dgm:bulletEnabled val="1"/>
        </dgm:presLayoutVars>
      </dgm:prSet>
      <dgm:spPr/>
      <dgm:t>
        <a:bodyPr/>
        <a:lstStyle/>
        <a:p>
          <a:endParaRPr lang="tr-TR"/>
        </a:p>
      </dgm:t>
    </dgm:pt>
    <dgm:pt modelId="{88246998-F55C-4051-8358-559AB82FCF91}" type="pres">
      <dgm:prSet presAssocID="{BDD32EAF-5EFB-4567-A2E3-E67B0D4EBE82}" presName="nodeFollowingNodes" presStyleLbl="node1" presStyleIdx="3" presStyleCnt="7" custRadScaleRad="102409" custRadScaleInc="-31341">
        <dgm:presLayoutVars>
          <dgm:bulletEnabled val="1"/>
        </dgm:presLayoutVars>
      </dgm:prSet>
      <dgm:spPr/>
      <dgm:t>
        <a:bodyPr/>
        <a:lstStyle/>
        <a:p>
          <a:endParaRPr lang="tr-TR"/>
        </a:p>
      </dgm:t>
    </dgm:pt>
    <dgm:pt modelId="{65F6F357-8D0C-4CE3-ADF9-627A861DDEB6}" type="pres">
      <dgm:prSet presAssocID="{8D2C4563-7A51-4CE8-806F-69264F74DD82}" presName="nodeFollowingNodes" presStyleLbl="node1" presStyleIdx="4" presStyleCnt="7" custRadScaleRad="97098" custRadScaleInc="22622">
        <dgm:presLayoutVars>
          <dgm:bulletEnabled val="1"/>
        </dgm:presLayoutVars>
      </dgm:prSet>
      <dgm:spPr/>
      <dgm:t>
        <a:bodyPr/>
        <a:lstStyle/>
        <a:p>
          <a:endParaRPr lang="tr-TR"/>
        </a:p>
      </dgm:t>
    </dgm:pt>
    <dgm:pt modelId="{50CB966F-BCAA-49C5-8C42-D693C6315165}" type="pres">
      <dgm:prSet presAssocID="{DE61E24E-9AFD-421A-9B9D-6F69EC62A157}" presName="nodeFollowingNodes" presStyleLbl="node1" presStyleIdx="5" presStyleCnt="7" custRadScaleRad="102652" custRadScaleInc="6877">
        <dgm:presLayoutVars>
          <dgm:bulletEnabled val="1"/>
        </dgm:presLayoutVars>
      </dgm:prSet>
      <dgm:spPr/>
      <dgm:t>
        <a:bodyPr/>
        <a:lstStyle/>
        <a:p>
          <a:endParaRPr lang="tr-TR"/>
        </a:p>
      </dgm:t>
    </dgm:pt>
    <dgm:pt modelId="{0A9BB338-CCD1-45D1-9671-53B06C47D451}" type="pres">
      <dgm:prSet presAssocID="{0F37B639-54A1-4A17-8F74-F461CC3983A0}" presName="nodeFollowingNodes" presStyleLbl="node1" presStyleIdx="6" presStyleCnt="7" custRadScaleRad="111656" custRadScaleInc="-30081">
        <dgm:presLayoutVars>
          <dgm:bulletEnabled val="1"/>
        </dgm:presLayoutVars>
      </dgm:prSet>
      <dgm:spPr/>
      <dgm:t>
        <a:bodyPr/>
        <a:lstStyle/>
        <a:p>
          <a:endParaRPr lang="tr-TR"/>
        </a:p>
      </dgm:t>
    </dgm:pt>
  </dgm:ptLst>
  <dgm:cxnLst>
    <dgm:cxn modelId="{F595AF20-045C-48F4-92D4-87CB9D248CB8}" srcId="{8BD75CA2-AC92-41EB-BD5E-5BCECE9B7951}" destId="{9FCA33D0-D7D2-4CC3-BC3D-96A6270ABF5E}" srcOrd="0" destOrd="0" parTransId="{A929F083-A63D-49EF-B3A1-B19CD3D84061}" sibTransId="{C8E2FE7F-3812-4EE3-8552-DF1A5DA20F22}"/>
    <dgm:cxn modelId="{48B4B650-EA46-45BB-A9EA-1574584D3A2E}" type="presOf" srcId="{C8E2FE7F-3812-4EE3-8552-DF1A5DA20F22}" destId="{A06DB06E-2AD7-4324-85D0-C43061C4528F}" srcOrd="0" destOrd="0" presId="urn:microsoft.com/office/officeart/2005/8/layout/cycle3"/>
    <dgm:cxn modelId="{9B6CC912-E863-4934-9AFC-DC34C303D91D}" srcId="{8BD75CA2-AC92-41EB-BD5E-5BCECE9B7951}" destId="{0F37B639-54A1-4A17-8F74-F461CC3983A0}" srcOrd="6" destOrd="0" parTransId="{16600414-0149-4CBD-ABB9-2F779C26B995}" sibTransId="{96A06B0E-9D9C-4BC8-85A7-533A2BD58B49}"/>
    <dgm:cxn modelId="{F09BF081-A816-404F-BFFD-AF360A1D862D}" srcId="{8BD75CA2-AC92-41EB-BD5E-5BCECE9B7951}" destId="{8D2C4563-7A51-4CE8-806F-69264F74DD82}" srcOrd="4" destOrd="0" parTransId="{9F6E434C-62C1-4611-A983-48480B0935CB}" sibTransId="{2F74006B-B4A1-41B5-B2DC-ABA90C000A68}"/>
    <dgm:cxn modelId="{53EE829C-3ABF-48BA-8A38-84E87CF4B209}" type="presOf" srcId="{C3EEB7F5-5D97-4B75-B8D7-B1ECB5A79C9B}" destId="{8519ACD3-E30C-46A1-B9DB-F83F05A1DE3D}" srcOrd="0" destOrd="0" presId="urn:microsoft.com/office/officeart/2005/8/layout/cycle3"/>
    <dgm:cxn modelId="{E7313D75-F38C-49F5-966E-2BA3014613CC}" srcId="{8BD75CA2-AC92-41EB-BD5E-5BCECE9B7951}" destId="{DE61E24E-9AFD-421A-9B9D-6F69EC62A157}" srcOrd="5" destOrd="0" parTransId="{696B25FD-5B61-47A7-A661-9241DF7687A7}" sibTransId="{6E61B35B-147D-403E-8EBF-F99E00197225}"/>
    <dgm:cxn modelId="{76DAC97B-C1C8-4867-A08D-AD2C6E60D7DF}" type="presOf" srcId="{8BD75CA2-AC92-41EB-BD5E-5BCECE9B7951}" destId="{910D3A6D-3726-4D94-BF1B-05781089E4C0}" srcOrd="0" destOrd="0" presId="urn:microsoft.com/office/officeart/2005/8/layout/cycle3"/>
    <dgm:cxn modelId="{53B48772-4024-405A-9822-87E76980A8F6}" srcId="{8BD75CA2-AC92-41EB-BD5E-5BCECE9B7951}" destId="{5C64A6BE-8AF8-424C-851A-8A35AB0E6FAA}" srcOrd="2" destOrd="0" parTransId="{D3C6BA4B-EAF5-43F2-9B64-913C8F6959E7}" sibTransId="{40703968-830E-4822-B83D-8E0F31B6FA65}"/>
    <dgm:cxn modelId="{34CCF5F5-04FD-481B-A84A-D2F3EFFEE1D2}" type="presOf" srcId="{5C64A6BE-8AF8-424C-851A-8A35AB0E6FAA}" destId="{43679759-2E60-4F4E-82BB-1CAAB4D7BF0C}" srcOrd="0" destOrd="0" presId="urn:microsoft.com/office/officeart/2005/8/layout/cycle3"/>
    <dgm:cxn modelId="{8BD87313-0D38-482F-BE52-EC7F386558FC}" type="presOf" srcId="{DE61E24E-9AFD-421A-9B9D-6F69EC62A157}" destId="{50CB966F-BCAA-49C5-8C42-D693C6315165}" srcOrd="0" destOrd="0" presId="urn:microsoft.com/office/officeart/2005/8/layout/cycle3"/>
    <dgm:cxn modelId="{37D99A75-BEFF-49D7-8091-C9142FBB3775}" type="presOf" srcId="{0F37B639-54A1-4A17-8F74-F461CC3983A0}" destId="{0A9BB338-CCD1-45D1-9671-53B06C47D451}" srcOrd="0" destOrd="0" presId="urn:microsoft.com/office/officeart/2005/8/layout/cycle3"/>
    <dgm:cxn modelId="{05EE0FCC-184A-4127-A8A7-BC84D32CCEE4}" type="presOf" srcId="{9FCA33D0-D7D2-4CC3-BC3D-96A6270ABF5E}" destId="{8E5316D9-6487-4547-A833-3F49795367E4}" srcOrd="0" destOrd="0" presId="urn:microsoft.com/office/officeart/2005/8/layout/cycle3"/>
    <dgm:cxn modelId="{79141886-AC00-48FB-9DD8-D2807784CF27}" type="presOf" srcId="{BDD32EAF-5EFB-4567-A2E3-E67B0D4EBE82}" destId="{88246998-F55C-4051-8358-559AB82FCF91}" srcOrd="0" destOrd="0" presId="urn:microsoft.com/office/officeart/2005/8/layout/cycle3"/>
    <dgm:cxn modelId="{7A2BAB51-A2A6-4E0B-B117-8D63E5B62FC1}" srcId="{8BD75CA2-AC92-41EB-BD5E-5BCECE9B7951}" destId="{BDD32EAF-5EFB-4567-A2E3-E67B0D4EBE82}" srcOrd="3" destOrd="0" parTransId="{76405C8C-93C2-4163-AEAF-9F81CB2784A1}" sibTransId="{53C40F9F-17A4-497E-9C36-40329C5A42E1}"/>
    <dgm:cxn modelId="{B6453AF6-62CE-415C-A864-9B0A66361383}" srcId="{8BD75CA2-AC92-41EB-BD5E-5BCECE9B7951}" destId="{C3EEB7F5-5D97-4B75-B8D7-B1ECB5A79C9B}" srcOrd="1" destOrd="0" parTransId="{57680551-0A80-491C-B9F9-EE2934C2ADA8}" sibTransId="{6C1E1D10-DE55-4F27-AC5A-C1652873B138}"/>
    <dgm:cxn modelId="{E2C13D31-655E-4A8D-B767-71926CEC00DB}" type="presOf" srcId="{8D2C4563-7A51-4CE8-806F-69264F74DD82}" destId="{65F6F357-8D0C-4CE3-ADF9-627A861DDEB6}" srcOrd="0" destOrd="0" presId="urn:microsoft.com/office/officeart/2005/8/layout/cycle3"/>
    <dgm:cxn modelId="{48BB0DC6-E435-42D2-9DC7-8E51AA324277}" type="presParOf" srcId="{910D3A6D-3726-4D94-BF1B-05781089E4C0}" destId="{02995D45-04A3-45AE-9469-9D56A7DD7819}" srcOrd="0" destOrd="0" presId="urn:microsoft.com/office/officeart/2005/8/layout/cycle3"/>
    <dgm:cxn modelId="{FBD55DC6-5144-4CBC-A4DF-6D1B31EA7029}" type="presParOf" srcId="{02995D45-04A3-45AE-9469-9D56A7DD7819}" destId="{8E5316D9-6487-4547-A833-3F49795367E4}" srcOrd="0" destOrd="0" presId="urn:microsoft.com/office/officeart/2005/8/layout/cycle3"/>
    <dgm:cxn modelId="{1F3443F0-388D-4F08-845F-E8ECE1FACDBC}" type="presParOf" srcId="{02995D45-04A3-45AE-9469-9D56A7DD7819}" destId="{A06DB06E-2AD7-4324-85D0-C43061C4528F}" srcOrd="1" destOrd="0" presId="urn:microsoft.com/office/officeart/2005/8/layout/cycle3"/>
    <dgm:cxn modelId="{A5583862-8FC2-4F15-B1CE-FBA82628643F}" type="presParOf" srcId="{02995D45-04A3-45AE-9469-9D56A7DD7819}" destId="{8519ACD3-E30C-46A1-B9DB-F83F05A1DE3D}" srcOrd="2" destOrd="0" presId="urn:microsoft.com/office/officeart/2005/8/layout/cycle3"/>
    <dgm:cxn modelId="{E8C5EC7D-7D4A-415E-ABC5-D3DF7BBAA18C}" type="presParOf" srcId="{02995D45-04A3-45AE-9469-9D56A7DD7819}" destId="{43679759-2E60-4F4E-82BB-1CAAB4D7BF0C}" srcOrd="3" destOrd="0" presId="urn:microsoft.com/office/officeart/2005/8/layout/cycle3"/>
    <dgm:cxn modelId="{B9EDCC79-842F-481E-9FD5-EDC81D8058E5}" type="presParOf" srcId="{02995D45-04A3-45AE-9469-9D56A7DD7819}" destId="{88246998-F55C-4051-8358-559AB82FCF91}" srcOrd="4" destOrd="0" presId="urn:microsoft.com/office/officeart/2005/8/layout/cycle3"/>
    <dgm:cxn modelId="{5476165F-69FB-465B-9E26-7682E3BD6C0E}" type="presParOf" srcId="{02995D45-04A3-45AE-9469-9D56A7DD7819}" destId="{65F6F357-8D0C-4CE3-ADF9-627A861DDEB6}" srcOrd="5" destOrd="0" presId="urn:microsoft.com/office/officeart/2005/8/layout/cycle3"/>
    <dgm:cxn modelId="{E1B195CB-A7CC-4848-B28D-78BFBADD996B}" type="presParOf" srcId="{02995D45-04A3-45AE-9469-9D56A7DD7819}" destId="{50CB966F-BCAA-49C5-8C42-D693C6315165}" srcOrd="6" destOrd="0" presId="urn:microsoft.com/office/officeart/2005/8/layout/cycle3"/>
    <dgm:cxn modelId="{FF5C2603-313C-4460-BB57-98B00BAF3A89}" type="presParOf" srcId="{02995D45-04A3-45AE-9469-9D56A7DD7819}" destId="{0A9BB338-CCD1-45D1-9671-53B06C47D451}" srcOrd="7" destOrd="0" presId="urn:microsoft.com/office/officeart/2005/8/layout/cycle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9970357-8D84-48FC-9C62-8D8C0BB40306}"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tr-TR"/>
        </a:p>
      </dgm:t>
    </dgm:pt>
    <dgm:pt modelId="{F25DE6E7-85F7-4036-8423-9A2544F5493C}">
      <dgm:prSet phldrT="[Metin]"/>
      <dgm:spPr/>
      <dgm:t>
        <a:bodyPr/>
        <a:lstStyle/>
        <a:p>
          <a:r>
            <a:rPr lang="tr-TR" dirty="0" smtClean="0"/>
            <a:t>ÜRETİM ANLAYIŞI</a:t>
          </a:r>
          <a:endParaRPr lang="tr-TR" dirty="0"/>
        </a:p>
      </dgm:t>
    </dgm:pt>
    <dgm:pt modelId="{6DE3C428-D77E-4F96-9B73-9B56383FFEF0}" type="parTrans" cxnId="{FE040A03-1750-4088-9CDA-4AE05EE3687B}">
      <dgm:prSet/>
      <dgm:spPr/>
      <dgm:t>
        <a:bodyPr/>
        <a:lstStyle/>
        <a:p>
          <a:endParaRPr lang="tr-TR"/>
        </a:p>
      </dgm:t>
    </dgm:pt>
    <dgm:pt modelId="{4D3D8A93-0C41-4F74-86E5-0F2EEE682221}" type="sibTrans" cxnId="{FE040A03-1750-4088-9CDA-4AE05EE3687B}">
      <dgm:prSet/>
      <dgm:spPr/>
      <dgm:t>
        <a:bodyPr/>
        <a:lstStyle/>
        <a:p>
          <a:endParaRPr lang="tr-TR"/>
        </a:p>
      </dgm:t>
    </dgm:pt>
    <dgm:pt modelId="{4A453614-C014-4C7B-8A4C-6F7D61010F91}">
      <dgm:prSet phldrT="[Metin]"/>
      <dgm:spPr/>
      <dgm:t>
        <a:bodyPr/>
        <a:lstStyle/>
        <a:p>
          <a:r>
            <a:rPr lang="tr-TR" dirty="0" smtClean="0"/>
            <a:t>SATIŞ ANLAYIŞI</a:t>
          </a:r>
          <a:endParaRPr lang="tr-TR" dirty="0"/>
        </a:p>
      </dgm:t>
    </dgm:pt>
    <dgm:pt modelId="{1C54EB55-FAF6-4F90-BBC1-265AA6439978}" type="parTrans" cxnId="{0071BD9B-C289-4400-8462-C75FC6F95839}">
      <dgm:prSet/>
      <dgm:spPr/>
      <dgm:t>
        <a:bodyPr/>
        <a:lstStyle/>
        <a:p>
          <a:endParaRPr lang="tr-TR"/>
        </a:p>
      </dgm:t>
    </dgm:pt>
    <dgm:pt modelId="{EBFE75DC-3E9E-4B86-A0DB-B2B4AE68B3C6}" type="sibTrans" cxnId="{0071BD9B-C289-4400-8462-C75FC6F95839}">
      <dgm:prSet/>
      <dgm:spPr/>
      <dgm:t>
        <a:bodyPr/>
        <a:lstStyle/>
        <a:p>
          <a:endParaRPr lang="tr-TR"/>
        </a:p>
      </dgm:t>
    </dgm:pt>
    <dgm:pt modelId="{86CD041A-FCA3-4F80-808C-CC61B44EDE3B}">
      <dgm:prSet phldrT="[Metin]"/>
      <dgm:spPr/>
      <dgm:t>
        <a:bodyPr/>
        <a:lstStyle/>
        <a:p>
          <a:r>
            <a:rPr lang="tr-TR" dirty="0" smtClean="0"/>
            <a:t>İLİŞKİSEL PAZARLAMA</a:t>
          </a:r>
          <a:endParaRPr lang="tr-TR" dirty="0"/>
        </a:p>
      </dgm:t>
    </dgm:pt>
    <dgm:pt modelId="{30735953-8637-4387-80A6-D23D808EFECF}" type="parTrans" cxnId="{D6B0AA2C-DFB7-416B-8E7C-7FDE2816C991}">
      <dgm:prSet/>
      <dgm:spPr/>
      <dgm:t>
        <a:bodyPr/>
        <a:lstStyle/>
        <a:p>
          <a:endParaRPr lang="tr-TR"/>
        </a:p>
      </dgm:t>
    </dgm:pt>
    <dgm:pt modelId="{B318C632-7743-4D69-8F19-26E135182BDF}" type="sibTrans" cxnId="{D6B0AA2C-DFB7-416B-8E7C-7FDE2816C991}">
      <dgm:prSet/>
      <dgm:spPr/>
      <dgm:t>
        <a:bodyPr/>
        <a:lstStyle/>
        <a:p>
          <a:endParaRPr lang="tr-TR"/>
        </a:p>
      </dgm:t>
    </dgm:pt>
    <dgm:pt modelId="{0E0ED9D3-45E9-4EFD-9483-A55218141F34}">
      <dgm:prSet phldrT="[Metin]" custScaleX="33673" custScaleY="41450" custLinFactNeighborX="1251" custLinFactNeighborY="-66666"/>
      <dgm:spPr/>
      <dgm:t>
        <a:bodyPr/>
        <a:lstStyle/>
        <a:p>
          <a:endParaRPr lang="tr-TR"/>
        </a:p>
      </dgm:t>
    </dgm:pt>
    <dgm:pt modelId="{F5887C21-C57E-4569-918D-42686E9475DD}" type="parTrans" cxnId="{7ECB8D6C-3D2C-4907-AE40-82726EA88884}">
      <dgm:prSet/>
      <dgm:spPr/>
      <dgm:t>
        <a:bodyPr/>
        <a:lstStyle/>
        <a:p>
          <a:endParaRPr lang="tr-TR"/>
        </a:p>
      </dgm:t>
    </dgm:pt>
    <dgm:pt modelId="{7E1023F5-01F9-4B36-AB72-DCAE604154DE}" type="sibTrans" cxnId="{7ECB8D6C-3D2C-4907-AE40-82726EA88884}">
      <dgm:prSet/>
      <dgm:spPr/>
      <dgm:t>
        <a:bodyPr/>
        <a:lstStyle/>
        <a:p>
          <a:endParaRPr lang="tr-TR"/>
        </a:p>
      </dgm:t>
    </dgm:pt>
    <dgm:pt modelId="{EA681FE7-1C0E-401D-A314-156507A5FC2F}">
      <dgm:prSet phldrT="[Metin]" phldr="1" custScaleX="33673" custScaleY="41450" custLinFactNeighborX="1251" custLinFactNeighborY="-66666"/>
      <dgm:spPr/>
      <dgm:t>
        <a:bodyPr/>
        <a:lstStyle/>
        <a:p>
          <a:endParaRPr lang="tr-TR" dirty="0"/>
        </a:p>
      </dgm:t>
    </dgm:pt>
    <dgm:pt modelId="{0F477387-8B65-42B9-95BE-633E1F34621F}" type="parTrans" cxnId="{239C85F2-0377-495D-9715-A7595369769C}">
      <dgm:prSet/>
      <dgm:spPr/>
      <dgm:t>
        <a:bodyPr/>
        <a:lstStyle/>
        <a:p>
          <a:endParaRPr lang="tr-TR"/>
        </a:p>
      </dgm:t>
    </dgm:pt>
    <dgm:pt modelId="{25B4B2A4-AC4C-49D0-9379-5FEDEFD970B2}" type="sibTrans" cxnId="{239C85F2-0377-495D-9715-A7595369769C}">
      <dgm:prSet/>
      <dgm:spPr/>
      <dgm:t>
        <a:bodyPr/>
        <a:lstStyle/>
        <a:p>
          <a:endParaRPr lang="tr-TR"/>
        </a:p>
      </dgm:t>
    </dgm:pt>
    <dgm:pt modelId="{3A2D0202-54FB-44EF-97A7-8F948E8A8ED3}">
      <dgm:prSet phldrT="[Metin]" phldr="1" custScaleX="28628" custScaleY="52555" custLinFactNeighborX="-20005" custLinFactNeighborY="-58332"/>
      <dgm:spPr/>
      <dgm:t>
        <a:bodyPr/>
        <a:lstStyle/>
        <a:p>
          <a:endParaRPr lang="tr-TR" dirty="0"/>
        </a:p>
      </dgm:t>
    </dgm:pt>
    <dgm:pt modelId="{56E95EBE-FD46-4D7E-8F7F-F4C509205684}" type="parTrans" cxnId="{A23478FB-A4DE-4D23-825F-0B589E373FBE}">
      <dgm:prSet/>
      <dgm:spPr/>
      <dgm:t>
        <a:bodyPr/>
        <a:lstStyle/>
        <a:p>
          <a:endParaRPr lang="tr-TR"/>
        </a:p>
      </dgm:t>
    </dgm:pt>
    <dgm:pt modelId="{5F28545D-AA3C-4A80-AD40-88C2DF66D76B}" type="sibTrans" cxnId="{A23478FB-A4DE-4D23-825F-0B589E373FBE}">
      <dgm:prSet/>
      <dgm:spPr/>
      <dgm:t>
        <a:bodyPr/>
        <a:lstStyle/>
        <a:p>
          <a:endParaRPr lang="tr-TR"/>
        </a:p>
      </dgm:t>
    </dgm:pt>
    <dgm:pt modelId="{6DC8BB09-22D3-4495-9452-55A058E03CBB}">
      <dgm:prSet phldrT="[Metin]" phldr="1" custScaleX="28628" custScaleY="52555" custLinFactNeighborX="-20005" custLinFactNeighborY="-58332"/>
      <dgm:spPr/>
      <dgm:t>
        <a:bodyPr/>
        <a:lstStyle/>
        <a:p>
          <a:endParaRPr lang="tr-TR" dirty="0"/>
        </a:p>
      </dgm:t>
    </dgm:pt>
    <dgm:pt modelId="{20571C98-CF47-4B7A-B22D-BE21AA325578}" type="parTrans" cxnId="{9F2C7B61-1A72-4958-A134-1B853F44D928}">
      <dgm:prSet/>
      <dgm:spPr/>
      <dgm:t>
        <a:bodyPr/>
        <a:lstStyle/>
        <a:p>
          <a:endParaRPr lang="tr-TR"/>
        </a:p>
      </dgm:t>
    </dgm:pt>
    <dgm:pt modelId="{58F2AFE2-421B-42D2-B65B-6E94985310EC}" type="sibTrans" cxnId="{9F2C7B61-1A72-4958-A134-1B853F44D928}">
      <dgm:prSet/>
      <dgm:spPr/>
      <dgm:t>
        <a:bodyPr/>
        <a:lstStyle/>
        <a:p>
          <a:endParaRPr lang="tr-TR"/>
        </a:p>
      </dgm:t>
    </dgm:pt>
    <dgm:pt modelId="{B2EED7C9-D0DA-4279-84BD-B6C91AD6B917}">
      <dgm:prSet phldrT="[Metin]" phldr="1" custScaleX="33673" custScaleY="41450" custLinFactNeighborX="-7478" custLinFactNeighborY="-66666"/>
      <dgm:spPr/>
      <dgm:t>
        <a:bodyPr/>
        <a:lstStyle/>
        <a:p>
          <a:endParaRPr lang="tr-TR"/>
        </a:p>
      </dgm:t>
    </dgm:pt>
    <dgm:pt modelId="{FB534E3F-0108-4CCF-A5E3-670A92E7B0DA}" type="parTrans" cxnId="{3A7C0A67-672C-403E-977D-98FBBC7DB85C}">
      <dgm:prSet/>
      <dgm:spPr/>
      <dgm:t>
        <a:bodyPr/>
        <a:lstStyle/>
        <a:p>
          <a:endParaRPr lang="tr-TR"/>
        </a:p>
      </dgm:t>
    </dgm:pt>
    <dgm:pt modelId="{1E0E9AB3-3B7F-4DCA-B210-065D4420F74B}" type="sibTrans" cxnId="{3A7C0A67-672C-403E-977D-98FBBC7DB85C}">
      <dgm:prSet/>
      <dgm:spPr/>
      <dgm:t>
        <a:bodyPr/>
        <a:lstStyle/>
        <a:p>
          <a:endParaRPr lang="tr-TR"/>
        </a:p>
      </dgm:t>
    </dgm:pt>
    <dgm:pt modelId="{98AB19BE-2F64-49B5-93C6-C10D008DD3D6}">
      <dgm:prSet phldrT="[Metin]"/>
      <dgm:spPr/>
      <dgm:t>
        <a:bodyPr/>
        <a:lstStyle/>
        <a:p>
          <a:r>
            <a:rPr lang="tr-TR" dirty="0" smtClean="0"/>
            <a:t>ÜRÜN ANLAYIŞI</a:t>
          </a:r>
          <a:endParaRPr lang="tr-TR" dirty="0"/>
        </a:p>
      </dgm:t>
    </dgm:pt>
    <dgm:pt modelId="{D6787601-94A6-4BDA-9EB6-403E224F92A9}" type="parTrans" cxnId="{E1385574-CA6E-4515-A16E-AC73AFF116C3}">
      <dgm:prSet/>
      <dgm:spPr/>
      <dgm:t>
        <a:bodyPr/>
        <a:lstStyle/>
        <a:p>
          <a:endParaRPr lang="tr-TR"/>
        </a:p>
      </dgm:t>
    </dgm:pt>
    <dgm:pt modelId="{08D0708D-0E20-43E3-9E3F-E34392C3EDB0}" type="sibTrans" cxnId="{E1385574-CA6E-4515-A16E-AC73AFF116C3}">
      <dgm:prSet/>
      <dgm:spPr/>
      <dgm:t>
        <a:bodyPr/>
        <a:lstStyle/>
        <a:p>
          <a:endParaRPr lang="tr-TR"/>
        </a:p>
      </dgm:t>
    </dgm:pt>
    <dgm:pt modelId="{BD53EBAD-87F0-4E3F-89AA-78E36A288B31}">
      <dgm:prSet phldrT="[Metin]"/>
      <dgm:spPr/>
      <dgm:t>
        <a:bodyPr/>
        <a:lstStyle/>
        <a:p>
          <a:r>
            <a:rPr lang="tr-TR" dirty="0" smtClean="0"/>
            <a:t>PAZARLAMA ANLAYIŞI</a:t>
          </a:r>
          <a:endParaRPr lang="tr-TR" dirty="0"/>
        </a:p>
      </dgm:t>
    </dgm:pt>
    <dgm:pt modelId="{F1EF3563-C28A-4B4D-B9C6-33223F21A0FB}" type="parTrans" cxnId="{40689BD2-CC80-492A-BE00-D1A530355526}">
      <dgm:prSet/>
      <dgm:spPr/>
      <dgm:t>
        <a:bodyPr/>
        <a:lstStyle/>
        <a:p>
          <a:endParaRPr lang="tr-TR"/>
        </a:p>
      </dgm:t>
    </dgm:pt>
    <dgm:pt modelId="{36BC706E-E062-47FE-8E45-B02E6BACE80B}" type="sibTrans" cxnId="{40689BD2-CC80-492A-BE00-D1A530355526}">
      <dgm:prSet/>
      <dgm:spPr/>
      <dgm:t>
        <a:bodyPr/>
        <a:lstStyle/>
        <a:p>
          <a:endParaRPr lang="tr-TR"/>
        </a:p>
      </dgm:t>
    </dgm:pt>
    <dgm:pt modelId="{6E464F05-CC04-4A4E-A796-A58A3C8C2116}">
      <dgm:prSet phldrT="[Metin]" phldr="1" custScaleX="44461" custScaleY="31538" custLinFactY="-68844" custLinFactNeighborX="-822" custLinFactNeighborY="-100000"/>
      <dgm:spPr/>
      <dgm:t>
        <a:bodyPr/>
        <a:lstStyle/>
        <a:p>
          <a:endParaRPr lang="tr-TR"/>
        </a:p>
      </dgm:t>
    </dgm:pt>
    <dgm:pt modelId="{4E999AF8-1E28-4FB0-BE84-54EAE1A713BB}" type="parTrans" cxnId="{9D181FB4-FF9B-41BF-9C0C-9610DC15FC9A}">
      <dgm:prSet/>
      <dgm:spPr/>
      <dgm:t>
        <a:bodyPr/>
        <a:lstStyle/>
        <a:p>
          <a:endParaRPr lang="tr-TR"/>
        </a:p>
      </dgm:t>
    </dgm:pt>
    <dgm:pt modelId="{29AF0784-24DB-4C28-934D-9426BF6227ED}" type="sibTrans" cxnId="{9D181FB4-FF9B-41BF-9C0C-9610DC15FC9A}">
      <dgm:prSet/>
      <dgm:spPr/>
      <dgm:t>
        <a:bodyPr/>
        <a:lstStyle/>
        <a:p>
          <a:endParaRPr lang="tr-TR"/>
        </a:p>
      </dgm:t>
    </dgm:pt>
    <dgm:pt modelId="{38CB5DAF-3AC2-4D5B-BFED-3FE0B5428A2E}">
      <dgm:prSet phldrT="[Metin]" custScaleX="33673" custScaleY="41450" custLinFactNeighborX="1251" custLinFactNeighborY="-66666"/>
      <dgm:spPr/>
      <dgm:t>
        <a:bodyPr/>
        <a:lstStyle/>
        <a:p>
          <a:endParaRPr lang="tr-TR" dirty="0"/>
        </a:p>
      </dgm:t>
    </dgm:pt>
    <dgm:pt modelId="{1AE9F5E8-69DA-4B6B-AB81-C20CB32D1062}" type="parTrans" cxnId="{52FEB987-20C2-4C1E-9C0F-30D84E7FF703}">
      <dgm:prSet/>
      <dgm:spPr/>
      <dgm:t>
        <a:bodyPr/>
        <a:lstStyle/>
        <a:p>
          <a:endParaRPr lang="tr-TR"/>
        </a:p>
      </dgm:t>
    </dgm:pt>
    <dgm:pt modelId="{BC348B00-D258-4ABA-A000-B431E1270ECC}" type="sibTrans" cxnId="{52FEB987-20C2-4C1E-9C0F-30D84E7FF703}">
      <dgm:prSet/>
      <dgm:spPr/>
      <dgm:t>
        <a:bodyPr/>
        <a:lstStyle/>
        <a:p>
          <a:endParaRPr lang="tr-TR"/>
        </a:p>
      </dgm:t>
    </dgm:pt>
    <dgm:pt modelId="{4FD96A58-D7CB-46A4-A59D-B556E649641E}" type="pres">
      <dgm:prSet presAssocID="{B9970357-8D84-48FC-9C62-8D8C0BB40306}" presName="outerComposite" presStyleCnt="0">
        <dgm:presLayoutVars>
          <dgm:chMax val="5"/>
          <dgm:dir/>
          <dgm:resizeHandles val="exact"/>
        </dgm:presLayoutVars>
      </dgm:prSet>
      <dgm:spPr/>
      <dgm:t>
        <a:bodyPr/>
        <a:lstStyle/>
        <a:p>
          <a:endParaRPr lang="tr-TR"/>
        </a:p>
      </dgm:t>
    </dgm:pt>
    <dgm:pt modelId="{F53FFE6F-F1E0-4A70-A515-9559A608A308}" type="pres">
      <dgm:prSet presAssocID="{B9970357-8D84-48FC-9C62-8D8C0BB40306}" presName="dummyMaxCanvas" presStyleCnt="0">
        <dgm:presLayoutVars/>
      </dgm:prSet>
      <dgm:spPr/>
    </dgm:pt>
    <dgm:pt modelId="{4DDEC2F9-FBE8-4080-B404-43A250B6A9BC}" type="pres">
      <dgm:prSet presAssocID="{B9970357-8D84-48FC-9C62-8D8C0BB40306}" presName="FiveNodes_1" presStyleLbl="node1" presStyleIdx="0" presStyleCnt="5" custScaleX="56197" custScaleY="58110" custLinFactNeighborX="-16211" custLinFactNeighborY="-16665">
        <dgm:presLayoutVars>
          <dgm:bulletEnabled val="1"/>
        </dgm:presLayoutVars>
      </dgm:prSet>
      <dgm:spPr/>
      <dgm:t>
        <a:bodyPr/>
        <a:lstStyle/>
        <a:p>
          <a:endParaRPr lang="tr-TR"/>
        </a:p>
      </dgm:t>
    </dgm:pt>
    <dgm:pt modelId="{26CC4AD8-D719-4A42-BCF3-F675FB09A108}" type="pres">
      <dgm:prSet presAssocID="{B9970357-8D84-48FC-9C62-8D8C0BB40306}" presName="FiveNodes_2" presStyleLbl="node1" presStyleIdx="1" presStyleCnt="5" custScaleX="48686" custScaleY="64110" custLinFactNeighborX="-8729" custLinFactNeighborY="-35888">
        <dgm:presLayoutVars>
          <dgm:bulletEnabled val="1"/>
        </dgm:presLayoutVars>
      </dgm:prSet>
      <dgm:spPr/>
      <dgm:t>
        <a:bodyPr/>
        <a:lstStyle/>
        <a:p>
          <a:endParaRPr lang="tr-TR"/>
        </a:p>
      </dgm:t>
    </dgm:pt>
    <dgm:pt modelId="{9606B6FE-F0E1-4E0D-958A-7D17CE569F57}" type="pres">
      <dgm:prSet presAssocID="{B9970357-8D84-48FC-9C62-8D8C0BB40306}" presName="FiveNodes_3" presStyleLbl="node1" presStyleIdx="2" presStyleCnt="5" custScaleX="46115" custScaleY="69664" custLinFactNeighborX="-24" custLinFactNeighborY="-47002">
        <dgm:presLayoutVars>
          <dgm:bulletEnabled val="1"/>
        </dgm:presLayoutVars>
      </dgm:prSet>
      <dgm:spPr/>
      <dgm:t>
        <a:bodyPr/>
        <a:lstStyle/>
        <a:p>
          <a:endParaRPr lang="tr-TR"/>
        </a:p>
      </dgm:t>
    </dgm:pt>
    <dgm:pt modelId="{206D30CF-BEEB-456A-AF1D-22501B06E6FF}" type="pres">
      <dgm:prSet presAssocID="{B9970357-8D84-48FC-9C62-8D8C0BB40306}" presName="FiveNodes_4" presStyleLbl="node1" presStyleIdx="3" presStyleCnt="5" custScaleX="56119" custScaleY="74782" custLinFactNeighborX="4988" custLinFactNeighborY="-58333">
        <dgm:presLayoutVars>
          <dgm:bulletEnabled val="1"/>
        </dgm:presLayoutVars>
      </dgm:prSet>
      <dgm:spPr/>
      <dgm:t>
        <a:bodyPr/>
        <a:lstStyle/>
        <a:p>
          <a:endParaRPr lang="tr-TR"/>
        </a:p>
      </dgm:t>
    </dgm:pt>
    <dgm:pt modelId="{CD51459E-A1A8-48BF-A0F7-8F681A8C99A7}" type="pres">
      <dgm:prSet presAssocID="{B9970357-8D84-48FC-9C62-8D8C0BB40306}" presName="FiveNodes_5" presStyleLbl="node1" presStyleIdx="4" presStyleCnt="5" custScaleX="50310" custScaleY="68460" custLinFactNeighborX="9584" custLinFactNeighborY="-58718">
        <dgm:presLayoutVars>
          <dgm:bulletEnabled val="1"/>
        </dgm:presLayoutVars>
      </dgm:prSet>
      <dgm:spPr/>
      <dgm:t>
        <a:bodyPr/>
        <a:lstStyle/>
        <a:p>
          <a:endParaRPr lang="tr-TR"/>
        </a:p>
      </dgm:t>
    </dgm:pt>
    <dgm:pt modelId="{E59AB174-06D3-4640-B3E3-EF34AC6257CC}" type="pres">
      <dgm:prSet presAssocID="{B9970357-8D84-48FC-9C62-8D8C0BB40306}" presName="FiveConn_1-2" presStyleLbl="fgAccFollowNode1" presStyleIdx="0" presStyleCnt="4" custAng="10800000" custFlipVert="1" custFlipHor="1" custScaleX="69978" custScaleY="98634">
        <dgm:presLayoutVars>
          <dgm:bulletEnabled val="1"/>
        </dgm:presLayoutVars>
      </dgm:prSet>
      <dgm:spPr/>
      <dgm:t>
        <a:bodyPr/>
        <a:lstStyle/>
        <a:p>
          <a:endParaRPr lang="tr-TR"/>
        </a:p>
      </dgm:t>
    </dgm:pt>
    <dgm:pt modelId="{60893247-47C7-4725-8587-50BA124A5B57}" type="pres">
      <dgm:prSet presAssocID="{B9970357-8D84-48FC-9C62-8D8C0BB40306}" presName="FiveConn_2-3" presStyleLbl="fgAccFollowNode1" presStyleIdx="1" presStyleCnt="4">
        <dgm:presLayoutVars>
          <dgm:bulletEnabled val="1"/>
        </dgm:presLayoutVars>
      </dgm:prSet>
      <dgm:spPr/>
      <dgm:t>
        <a:bodyPr/>
        <a:lstStyle/>
        <a:p>
          <a:endParaRPr lang="tr-TR"/>
        </a:p>
      </dgm:t>
    </dgm:pt>
    <dgm:pt modelId="{3AE0138B-47C0-4646-AC38-1AD114AE8B51}" type="pres">
      <dgm:prSet presAssocID="{B9970357-8D84-48FC-9C62-8D8C0BB40306}" presName="FiveConn_3-4" presStyleLbl="fgAccFollowNode1" presStyleIdx="2" presStyleCnt="4">
        <dgm:presLayoutVars>
          <dgm:bulletEnabled val="1"/>
        </dgm:presLayoutVars>
      </dgm:prSet>
      <dgm:spPr/>
      <dgm:t>
        <a:bodyPr/>
        <a:lstStyle/>
        <a:p>
          <a:endParaRPr lang="tr-TR"/>
        </a:p>
      </dgm:t>
    </dgm:pt>
    <dgm:pt modelId="{A1B66390-7F22-44DD-9019-DD203157FA4E}" type="pres">
      <dgm:prSet presAssocID="{B9970357-8D84-48FC-9C62-8D8C0BB40306}" presName="FiveConn_4-5" presStyleLbl="fgAccFollowNode1" presStyleIdx="3" presStyleCnt="4" custFlipHor="0" custScaleX="20292" custLinFactX="-1319" custLinFactY="-215212" custLinFactNeighborX="-100000" custLinFactNeighborY="-300000">
        <dgm:presLayoutVars>
          <dgm:bulletEnabled val="1"/>
        </dgm:presLayoutVars>
      </dgm:prSet>
      <dgm:spPr/>
      <dgm:t>
        <a:bodyPr/>
        <a:lstStyle/>
        <a:p>
          <a:endParaRPr lang="tr-TR"/>
        </a:p>
      </dgm:t>
    </dgm:pt>
    <dgm:pt modelId="{43D8351A-D2A0-4EFD-A048-12CDE3D5291A}" type="pres">
      <dgm:prSet presAssocID="{B9970357-8D84-48FC-9C62-8D8C0BB40306}" presName="FiveNodes_1_text" presStyleLbl="node1" presStyleIdx="4" presStyleCnt="5">
        <dgm:presLayoutVars>
          <dgm:bulletEnabled val="1"/>
        </dgm:presLayoutVars>
      </dgm:prSet>
      <dgm:spPr/>
      <dgm:t>
        <a:bodyPr/>
        <a:lstStyle/>
        <a:p>
          <a:endParaRPr lang="tr-TR"/>
        </a:p>
      </dgm:t>
    </dgm:pt>
    <dgm:pt modelId="{E43EA014-DABA-4029-A1C6-90C7B8D48E6A}" type="pres">
      <dgm:prSet presAssocID="{B9970357-8D84-48FC-9C62-8D8C0BB40306}" presName="FiveNodes_2_text" presStyleLbl="node1" presStyleIdx="4" presStyleCnt="5">
        <dgm:presLayoutVars>
          <dgm:bulletEnabled val="1"/>
        </dgm:presLayoutVars>
      </dgm:prSet>
      <dgm:spPr/>
      <dgm:t>
        <a:bodyPr/>
        <a:lstStyle/>
        <a:p>
          <a:endParaRPr lang="tr-TR"/>
        </a:p>
      </dgm:t>
    </dgm:pt>
    <dgm:pt modelId="{D4D26980-2218-4B90-97FD-00D575FAF0EA}" type="pres">
      <dgm:prSet presAssocID="{B9970357-8D84-48FC-9C62-8D8C0BB40306}" presName="FiveNodes_3_text" presStyleLbl="node1" presStyleIdx="4" presStyleCnt="5">
        <dgm:presLayoutVars>
          <dgm:bulletEnabled val="1"/>
        </dgm:presLayoutVars>
      </dgm:prSet>
      <dgm:spPr/>
      <dgm:t>
        <a:bodyPr/>
        <a:lstStyle/>
        <a:p>
          <a:endParaRPr lang="tr-TR"/>
        </a:p>
      </dgm:t>
    </dgm:pt>
    <dgm:pt modelId="{0F407FE6-C978-46AE-8936-DEE5E5A105F8}" type="pres">
      <dgm:prSet presAssocID="{B9970357-8D84-48FC-9C62-8D8C0BB40306}" presName="FiveNodes_4_text" presStyleLbl="node1" presStyleIdx="4" presStyleCnt="5">
        <dgm:presLayoutVars>
          <dgm:bulletEnabled val="1"/>
        </dgm:presLayoutVars>
      </dgm:prSet>
      <dgm:spPr/>
      <dgm:t>
        <a:bodyPr/>
        <a:lstStyle/>
        <a:p>
          <a:endParaRPr lang="tr-TR"/>
        </a:p>
      </dgm:t>
    </dgm:pt>
    <dgm:pt modelId="{5A300E07-9967-4103-9D05-895F681DD1F4}" type="pres">
      <dgm:prSet presAssocID="{B9970357-8D84-48FC-9C62-8D8C0BB40306}" presName="FiveNodes_5_text" presStyleLbl="node1" presStyleIdx="4" presStyleCnt="5">
        <dgm:presLayoutVars>
          <dgm:bulletEnabled val="1"/>
        </dgm:presLayoutVars>
      </dgm:prSet>
      <dgm:spPr/>
      <dgm:t>
        <a:bodyPr/>
        <a:lstStyle/>
        <a:p>
          <a:endParaRPr lang="tr-TR"/>
        </a:p>
      </dgm:t>
    </dgm:pt>
  </dgm:ptLst>
  <dgm:cxnLst>
    <dgm:cxn modelId="{4B5F5AA8-6608-4D35-A651-9DDDBAFB8B29}" type="presOf" srcId="{08D0708D-0E20-43E3-9E3F-E34392C3EDB0}" destId="{60893247-47C7-4725-8587-50BA124A5B57}" srcOrd="0" destOrd="0" presId="urn:microsoft.com/office/officeart/2005/8/layout/vProcess5"/>
    <dgm:cxn modelId="{3A7C0A67-672C-403E-977D-98FBBC7DB85C}" srcId="{B9970357-8D84-48FC-9C62-8D8C0BB40306}" destId="{B2EED7C9-D0DA-4279-84BD-B6C91AD6B917}" srcOrd="10" destOrd="0" parTransId="{FB534E3F-0108-4CCF-A5E3-670A92E7B0DA}" sibTransId="{1E0E9AB3-3B7F-4DCA-B210-065D4420F74B}"/>
    <dgm:cxn modelId="{9B971A50-92D6-42FE-B25B-929E31EE311D}" type="presOf" srcId="{4A453614-C014-4C7B-8A4C-6F7D61010F91}" destId="{9606B6FE-F0E1-4E0D-958A-7D17CE569F57}" srcOrd="0" destOrd="0" presId="urn:microsoft.com/office/officeart/2005/8/layout/vProcess5"/>
    <dgm:cxn modelId="{B6C3EB5C-B3BD-4956-B6C7-C1421F108B01}" type="presOf" srcId="{36BC706E-E062-47FE-8E45-B02E6BACE80B}" destId="{A1B66390-7F22-44DD-9019-DD203157FA4E}" srcOrd="0" destOrd="0" presId="urn:microsoft.com/office/officeart/2005/8/layout/vProcess5"/>
    <dgm:cxn modelId="{D6B0AA2C-DFB7-416B-8E7C-7FDE2816C991}" srcId="{B9970357-8D84-48FC-9C62-8D8C0BB40306}" destId="{86CD041A-FCA3-4F80-808C-CC61B44EDE3B}" srcOrd="4" destOrd="0" parTransId="{30735953-8637-4387-80A6-D23D808EFECF}" sibTransId="{B318C632-7743-4D69-8F19-26E135182BDF}"/>
    <dgm:cxn modelId="{5DE91780-25DF-4ACC-92F8-A9F981534F31}" type="presOf" srcId="{4A453614-C014-4C7B-8A4C-6F7D61010F91}" destId="{D4D26980-2218-4B90-97FD-00D575FAF0EA}" srcOrd="1" destOrd="0" presId="urn:microsoft.com/office/officeart/2005/8/layout/vProcess5"/>
    <dgm:cxn modelId="{7ECB8D6C-3D2C-4907-AE40-82726EA88884}" srcId="{B9970357-8D84-48FC-9C62-8D8C0BB40306}" destId="{0E0ED9D3-45E9-4EFD-9483-A55218141F34}" srcOrd="5" destOrd="0" parTransId="{F5887C21-C57E-4569-918D-42686E9475DD}" sibTransId="{7E1023F5-01F9-4B36-AB72-DCAE604154DE}"/>
    <dgm:cxn modelId="{5106BD7B-7DB7-49C2-AF42-B93E51418F9D}" type="presOf" srcId="{BD53EBAD-87F0-4E3F-89AA-78E36A288B31}" destId="{206D30CF-BEEB-456A-AF1D-22501B06E6FF}" srcOrd="0" destOrd="0" presId="urn:microsoft.com/office/officeart/2005/8/layout/vProcess5"/>
    <dgm:cxn modelId="{B4DA1988-B4E5-4706-8DCD-BB88A1A367ED}" type="presOf" srcId="{B9970357-8D84-48FC-9C62-8D8C0BB40306}" destId="{4FD96A58-D7CB-46A4-A59D-B556E649641E}" srcOrd="0" destOrd="0" presId="urn:microsoft.com/office/officeart/2005/8/layout/vProcess5"/>
    <dgm:cxn modelId="{FE040A03-1750-4088-9CDA-4AE05EE3687B}" srcId="{B9970357-8D84-48FC-9C62-8D8C0BB40306}" destId="{F25DE6E7-85F7-4036-8423-9A2544F5493C}" srcOrd="0" destOrd="0" parTransId="{6DE3C428-D77E-4F96-9B73-9B56383FFEF0}" sibTransId="{4D3D8A93-0C41-4F74-86E5-0F2EEE682221}"/>
    <dgm:cxn modelId="{A23478FB-A4DE-4D23-825F-0B589E373FBE}" srcId="{B9970357-8D84-48FC-9C62-8D8C0BB40306}" destId="{3A2D0202-54FB-44EF-97A7-8F948E8A8ED3}" srcOrd="8" destOrd="0" parTransId="{56E95EBE-FD46-4D7E-8F7F-F4C509205684}" sibTransId="{5F28545D-AA3C-4A80-AD40-88C2DF66D76B}"/>
    <dgm:cxn modelId="{239C85F2-0377-495D-9715-A7595369769C}" srcId="{B9970357-8D84-48FC-9C62-8D8C0BB40306}" destId="{EA681FE7-1C0E-401D-A314-156507A5FC2F}" srcOrd="7" destOrd="0" parTransId="{0F477387-8B65-42B9-95BE-633E1F34621F}" sibTransId="{25B4B2A4-AC4C-49D0-9379-5FEDEFD970B2}"/>
    <dgm:cxn modelId="{0071BD9B-C289-4400-8462-C75FC6F95839}" srcId="{B9970357-8D84-48FC-9C62-8D8C0BB40306}" destId="{4A453614-C014-4C7B-8A4C-6F7D61010F91}" srcOrd="2" destOrd="0" parTransId="{1C54EB55-FAF6-4F90-BBC1-265AA6439978}" sibTransId="{EBFE75DC-3E9E-4B86-A0DB-B2B4AE68B3C6}"/>
    <dgm:cxn modelId="{40689BD2-CC80-492A-BE00-D1A530355526}" srcId="{B9970357-8D84-48FC-9C62-8D8C0BB40306}" destId="{BD53EBAD-87F0-4E3F-89AA-78E36A288B31}" srcOrd="3" destOrd="0" parTransId="{F1EF3563-C28A-4B4D-B9C6-33223F21A0FB}" sibTransId="{36BC706E-E062-47FE-8E45-B02E6BACE80B}"/>
    <dgm:cxn modelId="{2004B0DD-110C-43C8-B5BA-6C68131F7D4A}" type="presOf" srcId="{F25DE6E7-85F7-4036-8423-9A2544F5493C}" destId="{43D8351A-D2A0-4EFD-A048-12CDE3D5291A}" srcOrd="1" destOrd="0" presId="urn:microsoft.com/office/officeart/2005/8/layout/vProcess5"/>
    <dgm:cxn modelId="{028C64CB-D60D-4CC4-940F-76FC3363C92F}" type="presOf" srcId="{EBFE75DC-3E9E-4B86-A0DB-B2B4AE68B3C6}" destId="{3AE0138B-47C0-4646-AC38-1AD114AE8B51}" srcOrd="0" destOrd="0" presId="urn:microsoft.com/office/officeart/2005/8/layout/vProcess5"/>
    <dgm:cxn modelId="{D78B5C5D-27EE-48AB-87A1-223D935838E9}" type="presOf" srcId="{4D3D8A93-0C41-4F74-86E5-0F2EEE682221}" destId="{E59AB174-06D3-4640-B3E3-EF34AC6257CC}" srcOrd="0" destOrd="0" presId="urn:microsoft.com/office/officeart/2005/8/layout/vProcess5"/>
    <dgm:cxn modelId="{41A82471-3064-4DF2-A20B-2D8482F15480}" type="presOf" srcId="{86CD041A-FCA3-4F80-808C-CC61B44EDE3B}" destId="{5A300E07-9967-4103-9D05-895F681DD1F4}" srcOrd="1" destOrd="0" presId="urn:microsoft.com/office/officeart/2005/8/layout/vProcess5"/>
    <dgm:cxn modelId="{3A95BDE3-6155-4AD3-A064-988D7D061859}" type="presOf" srcId="{BD53EBAD-87F0-4E3F-89AA-78E36A288B31}" destId="{0F407FE6-C978-46AE-8936-DEE5E5A105F8}" srcOrd="1" destOrd="0" presId="urn:microsoft.com/office/officeart/2005/8/layout/vProcess5"/>
    <dgm:cxn modelId="{9F2C7B61-1A72-4958-A134-1B853F44D928}" srcId="{B9970357-8D84-48FC-9C62-8D8C0BB40306}" destId="{6DC8BB09-22D3-4495-9452-55A058E03CBB}" srcOrd="9" destOrd="0" parTransId="{20571C98-CF47-4B7A-B22D-BE21AA325578}" sibTransId="{58F2AFE2-421B-42D2-B65B-6E94985310EC}"/>
    <dgm:cxn modelId="{C2629DC1-61C7-4A80-BE02-BC108BB2C888}" type="presOf" srcId="{F25DE6E7-85F7-4036-8423-9A2544F5493C}" destId="{4DDEC2F9-FBE8-4080-B404-43A250B6A9BC}" srcOrd="0" destOrd="0" presId="urn:microsoft.com/office/officeart/2005/8/layout/vProcess5"/>
    <dgm:cxn modelId="{BBE34987-8890-48E0-9908-37149F7179F6}" type="presOf" srcId="{98AB19BE-2F64-49B5-93C6-C10D008DD3D6}" destId="{26CC4AD8-D719-4A42-BCF3-F675FB09A108}" srcOrd="0" destOrd="0" presId="urn:microsoft.com/office/officeart/2005/8/layout/vProcess5"/>
    <dgm:cxn modelId="{9D181FB4-FF9B-41BF-9C0C-9610DC15FC9A}" srcId="{B9970357-8D84-48FC-9C62-8D8C0BB40306}" destId="{6E464F05-CC04-4A4E-A796-A58A3C8C2116}" srcOrd="11" destOrd="0" parTransId="{4E999AF8-1E28-4FB0-BE84-54EAE1A713BB}" sibTransId="{29AF0784-24DB-4C28-934D-9426BF6227ED}"/>
    <dgm:cxn modelId="{4FC93000-2B35-4111-A518-9D208D9DE68C}" type="presOf" srcId="{98AB19BE-2F64-49B5-93C6-C10D008DD3D6}" destId="{E43EA014-DABA-4029-A1C6-90C7B8D48E6A}" srcOrd="1" destOrd="0" presId="urn:microsoft.com/office/officeart/2005/8/layout/vProcess5"/>
    <dgm:cxn modelId="{6A778CD4-62FE-438F-BA6B-189DD9B2AF19}" type="presOf" srcId="{86CD041A-FCA3-4F80-808C-CC61B44EDE3B}" destId="{CD51459E-A1A8-48BF-A0F7-8F681A8C99A7}" srcOrd="0" destOrd="0" presId="urn:microsoft.com/office/officeart/2005/8/layout/vProcess5"/>
    <dgm:cxn modelId="{52FEB987-20C2-4C1E-9C0F-30D84E7FF703}" srcId="{B9970357-8D84-48FC-9C62-8D8C0BB40306}" destId="{38CB5DAF-3AC2-4D5B-BFED-3FE0B5428A2E}" srcOrd="6" destOrd="0" parTransId="{1AE9F5E8-69DA-4B6B-AB81-C20CB32D1062}" sibTransId="{BC348B00-D258-4ABA-A000-B431E1270ECC}"/>
    <dgm:cxn modelId="{E1385574-CA6E-4515-A16E-AC73AFF116C3}" srcId="{B9970357-8D84-48FC-9C62-8D8C0BB40306}" destId="{98AB19BE-2F64-49B5-93C6-C10D008DD3D6}" srcOrd="1" destOrd="0" parTransId="{D6787601-94A6-4BDA-9EB6-403E224F92A9}" sibTransId="{08D0708D-0E20-43E3-9E3F-E34392C3EDB0}"/>
    <dgm:cxn modelId="{F1343FF0-298D-481A-9561-041890141BF4}" type="presParOf" srcId="{4FD96A58-D7CB-46A4-A59D-B556E649641E}" destId="{F53FFE6F-F1E0-4A70-A515-9559A608A308}" srcOrd="0" destOrd="0" presId="urn:microsoft.com/office/officeart/2005/8/layout/vProcess5"/>
    <dgm:cxn modelId="{F6A96E73-B7D6-4DC8-8A25-91EE442F9A0A}" type="presParOf" srcId="{4FD96A58-D7CB-46A4-A59D-B556E649641E}" destId="{4DDEC2F9-FBE8-4080-B404-43A250B6A9BC}" srcOrd="1" destOrd="0" presId="urn:microsoft.com/office/officeart/2005/8/layout/vProcess5"/>
    <dgm:cxn modelId="{CE78040E-A9D1-411B-8A7E-D32816EF0B26}" type="presParOf" srcId="{4FD96A58-D7CB-46A4-A59D-B556E649641E}" destId="{26CC4AD8-D719-4A42-BCF3-F675FB09A108}" srcOrd="2" destOrd="0" presId="urn:microsoft.com/office/officeart/2005/8/layout/vProcess5"/>
    <dgm:cxn modelId="{4BB6FDC2-79C9-421C-B93F-27E99968BE27}" type="presParOf" srcId="{4FD96A58-D7CB-46A4-A59D-B556E649641E}" destId="{9606B6FE-F0E1-4E0D-958A-7D17CE569F57}" srcOrd="3" destOrd="0" presId="urn:microsoft.com/office/officeart/2005/8/layout/vProcess5"/>
    <dgm:cxn modelId="{496C96CD-665E-4166-A351-3A1849CDF972}" type="presParOf" srcId="{4FD96A58-D7CB-46A4-A59D-B556E649641E}" destId="{206D30CF-BEEB-456A-AF1D-22501B06E6FF}" srcOrd="4" destOrd="0" presId="urn:microsoft.com/office/officeart/2005/8/layout/vProcess5"/>
    <dgm:cxn modelId="{BDD026A5-4FC6-4715-9C29-632DC1D7C36F}" type="presParOf" srcId="{4FD96A58-D7CB-46A4-A59D-B556E649641E}" destId="{CD51459E-A1A8-48BF-A0F7-8F681A8C99A7}" srcOrd="5" destOrd="0" presId="urn:microsoft.com/office/officeart/2005/8/layout/vProcess5"/>
    <dgm:cxn modelId="{617A9B9F-575D-4002-B77A-8DDAE159D0C8}" type="presParOf" srcId="{4FD96A58-D7CB-46A4-A59D-B556E649641E}" destId="{E59AB174-06D3-4640-B3E3-EF34AC6257CC}" srcOrd="6" destOrd="0" presId="urn:microsoft.com/office/officeart/2005/8/layout/vProcess5"/>
    <dgm:cxn modelId="{82B90BE3-BBCF-40B4-A3B8-EDAAE67C8FD3}" type="presParOf" srcId="{4FD96A58-D7CB-46A4-A59D-B556E649641E}" destId="{60893247-47C7-4725-8587-50BA124A5B57}" srcOrd="7" destOrd="0" presId="urn:microsoft.com/office/officeart/2005/8/layout/vProcess5"/>
    <dgm:cxn modelId="{A5999986-77B4-4321-82C6-2D25B402ECFD}" type="presParOf" srcId="{4FD96A58-D7CB-46A4-A59D-B556E649641E}" destId="{3AE0138B-47C0-4646-AC38-1AD114AE8B51}" srcOrd="8" destOrd="0" presId="urn:microsoft.com/office/officeart/2005/8/layout/vProcess5"/>
    <dgm:cxn modelId="{015D9763-F946-4E4A-9197-A796B9CB2117}" type="presParOf" srcId="{4FD96A58-D7CB-46A4-A59D-B556E649641E}" destId="{A1B66390-7F22-44DD-9019-DD203157FA4E}" srcOrd="9" destOrd="0" presId="urn:microsoft.com/office/officeart/2005/8/layout/vProcess5"/>
    <dgm:cxn modelId="{55A2404F-560B-477A-8869-ABD272294461}" type="presParOf" srcId="{4FD96A58-D7CB-46A4-A59D-B556E649641E}" destId="{43D8351A-D2A0-4EFD-A048-12CDE3D5291A}" srcOrd="10" destOrd="0" presId="urn:microsoft.com/office/officeart/2005/8/layout/vProcess5"/>
    <dgm:cxn modelId="{694F8DBB-5EF9-4F4F-AFC5-542AAFBE2872}" type="presParOf" srcId="{4FD96A58-D7CB-46A4-A59D-B556E649641E}" destId="{E43EA014-DABA-4029-A1C6-90C7B8D48E6A}" srcOrd="11" destOrd="0" presId="urn:microsoft.com/office/officeart/2005/8/layout/vProcess5"/>
    <dgm:cxn modelId="{A7D3C51C-1007-4D88-96F3-9D8B5B103B91}" type="presParOf" srcId="{4FD96A58-D7CB-46A4-A59D-B556E649641E}" destId="{D4D26980-2218-4B90-97FD-00D575FAF0EA}" srcOrd="12" destOrd="0" presId="urn:microsoft.com/office/officeart/2005/8/layout/vProcess5"/>
    <dgm:cxn modelId="{82194694-8698-4D76-B0B5-B5347CE00A9F}" type="presParOf" srcId="{4FD96A58-D7CB-46A4-A59D-B556E649641E}" destId="{0F407FE6-C978-46AE-8936-DEE5E5A105F8}" srcOrd="13" destOrd="0" presId="urn:microsoft.com/office/officeart/2005/8/layout/vProcess5"/>
    <dgm:cxn modelId="{87BC9BFB-AECF-4DA9-A70E-8642B7DDA3E1}" type="presParOf" srcId="{4FD96A58-D7CB-46A4-A59D-B556E649641E}" destId="{5A300E07-9967-4103-9D05-895F681DD1F4}" srcOrd="14"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48797CB-D9B7-4374-BEB4-EBACBAD411B4}" type="doc">
      <dgm:prSet loTypeId="urn:microsoft.com/office/officeart/2005/8/layout/gear1" loCatId="process" qsTypeId="urn:microsoft.com/office/officeart/2005/8/quickstyle/simple1" qsCatId="simple" csTypeId="urn:microsoft.com/office/officeart/2005/8/colors/accent1_2" csCatId="accent1" phldr="1"/>
      <dgm:spPr/>
    </dgm:pt>
    <dgm:pt modelId="{6177F2F2-A1E9-47F1-A372-53B7FC2A270D}">
      <dgm:prSet phldrT="[Metin]" custT="1"/>
      <dgm:spPr/>
      <dgm:t>
        <a:bodyPr/>
        <a:lstStyle/>
        <a:p>
          <a:r>
            <a:rPr lang="tr-TR" sz="2400" dirty="0" smtClean="0"/>
            <a:t>Makro Çevre</a:t>
          </a:r>
          <a:endParaRPr lang="tr-TR" sz="2400" dirty="0"/>
        </a:p>
      </dgm:t>
    </dgm:pt>
    <dgm:pt modelId="{9E84147E-42B2-4D50-AE6E-880E9D9D4862}" type="parTrans" cxnId="{01460A59-F9B8-4449-AE6E-059C162753F8}">
      <dgm:prSet/>
      <dgm:spPr/>
      <dgm:t>
        <a:bodyPr/>
        <a:lstStyle/>
        <a:p>
          <a:endParaRPr lang="tr-TR"/>
        </a:p>
      </dgm:t>
    </dgm:pt>
    <dgm:pt modelId="{4F2A331D-DAE2-4C77-8CE0-3F89416D50BF}" type="sibTrans" cxnId="{01460A59-F9B8-4449-AE6E-059C162753F8}">
      <dgm:prSet/>
      <dgm:spPr/>
      <dgm:t>
        <a:bodyPr/>
        <a:lstStyle/>
        <a:p>
          <a:endParaRPr lang="tr-TR"/>
        </a:p>
      </dgm:t>
    </dgm:pt>
    <dgm:pt modelId="{7129CA26-105D-4FDF-8F9C-EA2B1FD4329A}">
      <dgm:prSet phldrT="[Metin]"/>
      <dgm:spPr/>
      <dgm:t>
        <a:bodyPr/>
        <a:lstStyle/>
        <a:p>
          <a:r>
            <a:rPr lang="tr-TR" dirty="0" smtClean="0"/>
            <a:t>Rekabet Çevresi</a:t>
          </a:r>
          <a:endParaRPr lang="tr-TR" dirty="0"/>
        </a:p>
      </dgm:t>
    </dgm:pt>
    <dgm:pt modelId="{1EBE1B74-F052-4422-8E38-43803E4725FD}" type="parTrans" cxnId="{AD3229BC-B41F-4B56-B4E9-96E7F312779D}">
      <dgm:prSet/>
      <dgm:spPr/>
      <dgm:t>
        <a:bodyPr/>
        <a:lstStyle/>
        <a:p>
          <a:endParaRPr lang="tr-TR"/>
        </a:p>
      </dgm:t>
    </dgm:pt>
    <dgm:pt modelId="{2102A11F-1ED2-4B52-B7B5-53A00042ABBA}" type="sibTrans" cxnId="{AD3229BC-B41F-4B56-B4E9-96E7F312779D}">
      <dgm:prSet/>
      <dgm:spPr/>
      <dgm:t>
        <a:bodyPr/>
        <a:lstStyle/>
        <a:p>
          <a:endParaRPr lang="tr-TR"/>
        </a:p>
      </dgm:t>
    </dgm:pt>
    <dgm:pt modelId="{6A4DBE06-8314-42BE-90ED-C0A5B02C5679}">
      <dgm:prSet phldrT="[Metin]"/>
      <dgm:spPr/>
      <dgm:t>
        <a:bodyPr/>
        <a:lstStyle/>
        <a:p>
          <a:r>
            <a:rPr lang="tr-TR" dirty="0" smtClean="0"/>
            <a:t>İşletme Çevresi</a:t>
          </a:r>
          <a:endParaRPr lang="tr-TR" dirty="0"/>
        </a:p>
      </dgm:t>
    </dgm:pt>
    <dgm:pt modelId="{8F841A73-8051-4767-8688-F6AEB6CE6DD9}" type="parTrans" cxnId="{90ED53EF-EAE7-4457-8CAB-F940DD117C0A}">
      <dgm:prSet/>
      <dgm:spPr/>
      <dgm:t>
        <a:bodyPr/>
        <a:lstStyle/>
        <a:p>
          <a:endParaRPr lang="tr-TR"/>
        </a:p>
      </dgm:t>
    </dgm:pt>
    <dgm:pt modelId="{DBCCF741-7C59-44A0-AD19-448A1B3059B3}" type="sibTrans" cxnId="{90ED53EF-EAE7-4457-8CAB-F940DD117C0A}">
      <dgm:prSet/>
      <dgm:spPr/>
      <dgm:t>
        <a:bodyPr/>
        <a:lstStyle/>
        <a:p>
          <a:endParaRPr lang="tr-TR"/>
        </a:p>
      </dgm:t>
    </dgm:pt>
    <dgm:pt modelId="{702C7859-49CB-4D2A-B41E-1F59A6DD3356}" type="pres">
      <dgm:prSet presAssocID="{848797CB-D9B7-4374-BEB4-EBACBAD411B4}" presName="composite" presStyleCnt="0">
        <dgm:presLayoutVars>
          <dgm:chMax val="3"/>
          <dgm:animLvl val="lvl"/>
          <dgm:resizeHandles val="exact"/>
        </dgm:presLayoutVars>
      </dgm:prSet>
      <dgm:spPr/>
    </dgm:pt>
    <dgm:pt modelId="{B8FDC5F0-4D93-4CA1-8CCC-DC7A3388BBD5}" type="pres">
      <dgm:prSet presAssocID="{6177F2F2-A1E9-47F1-A372-53B7FC2A270D}" presName="gear1" presStyleLbl="node1" presStyleIdx="0" presStyleCnt="3">
        <dgm:presLayoutVars>
          <dgm:chMax val="1"/>
          <dgm:bulletEnabled val="1"/>
        </dgm:presLayoutVars>
      </dgm:prSet>
      <dgm:spPr/>
      <dgm:t>
        <a:bodyPr/>
        <a:lstStyle/>
        <a:p>
          <a:endParaRPr lang="tr-TR"/>
        </a:p>
      </dgm:t>
    </dgm:pt>
    <dgm:pt modelId="{F53FD2E5-C850-460A-BB0E-15F4472AACB1}" type="pres">
      <dgm:prSet presAssocID="{6177F2F2-A1E9-47F1-A372-53B7FC2A270D}" presName="gear1srcNode" presStyleLbl="node1" presStyleIdx="0" presStyleCnt="3"/>
      <dgm:spPr/>
      <dgm:t>
        <a:bodyPr/>
        <a:lstStyle/>
        <a:p>
          <a:endParaRPr lang="tr-TR"/>
        </a:p>
      </dgm:t>
    </dgm:pt>
    <dgm:pt modelId="{11D7FCD2-138B-474C-AF4C-E7470645793B}" type="pres">
      <dgm:prSet presAssocID="{6177F2F2-A1E9-47F1-A372-53B7FC2A270D}" presName="gear1dstNode" presStyleLbl="node1" presStyleIdx="0" presStyleCnt="3"/>
      <dgm:spPr/>
      <dgm:t>
        <a:bodyPr/>
        <a:lstStyle/>
        <a:p>
          <a:endParaRPr lang="tr-TR"/>
        </a:p>
      </dgm:t>
    </dgm:pt>
    <dgm:pt modelId="{14412D73-95C2-4B2D-AAD1-A572C26D51B1}" type="pres">
      <dgm:prSet presAssocID="{7129CA26-105D-4FDF-8F9C-EA2B1FD4329A}" presName="gear2" presStyleLbl="node1" presStyleIdx="1" presStyleCnt="3">
        <dgm:presLayoutVars>
          <dgm:chMax val="1"/>
          <dgm:bulletEnabled val="1"/>
        </dgm:presLayoutVars>
      </dgm:prSet>
      <dgm:spPr/>
      <dgm:t>
        <a:bodyPr/>
        <a:lstStyle/>
        <a:p>
          <a:endParaRPr lang="tr-TR"/>
        </a:p>
      </dgm:t>
    </dgm:pt>
    <dgm:pt modelId="{917170C1-0569-4B95-8DC1-DFE129B42785}" type="pres">
      <dgm:prSet presAssocID="{7129CA26-105D-4FDF-8F9C-EA2B1FD4329A}" presName="gear2srcNode" presStyleLbl="node1" presStyleIdx="1" presStyleCnt="3"/>
      <dgm:spPr/>
      <dgm:t>
        <a:bodyPr/>
        <a:lstStyle/>
        <a:p>
          <a:endParaRPr lang="tr-TR"/>
        </a:p>
      </dgm:t>
    </dgm:pt>
    <dgm:pt modelId="{24B9C95F-0440-4A18-8715-D743DF4A4663}" type="pres">
      <dgm:prSet presAssocID="{7129CA26-105D-4FDF-8F9C-EA2B1FD4329A}" presName="gear2dstNode" presStyleLbl="node1" presStyleIdx="1" presStyleCnt="3"/>
      <dgm:spPr/>
      <dgm:t>
        <a:bodyPr/>
        <a:lstStyle/>
        <a:p>
          <a:endParaRPr lang="tr-TR"/>
        </a:p>
      </dgm:t>
    </dgm:pt>
    <dgm:pt modelId="{A286AFB5-6A06-48C3-B9F1-A98977441AC6}" type="pres">
      <dgm:prSet presAssocID="{6A4DBE06-8314-42BE-90ED-C0A5B02C5679}" presName="gear3" presStyleLbl="node1" presStyleIdx="2" presStyleCnt="3"/>
      <dgm:spPr/>
      <dgm:t>
        <a:bodyPr/>
        <a:lstStyle/>
        <a:p>
          <a:endParaRPr lang="tr-TR"/>
        </a:p>
      </dgm:t>
    </dgm:pt>
    <dgm:pt modelId="{A70C3631-4B7E-4527-81C0-CDD8B1DC84B9}" type="pres">
      <dgm:prSet presAssocID="{6A4DBE06-8314-42BE-90ED-C0A5B02C5679}" presName="gear3tx" presStyleLbl="node1" presStyleIdx="2" presStyleCnt="3">
        <dgm:presLayoutVars>
          <dgm:chMax val="1"/>
          <dgm:bulletEnabled val="1"/>
        </dgm:presLayoutVars>
      </dgm:prSet>
      <dgm:spPr/>
      <dgm:t>
        <a:bodyPr/>
        <a:lstStyle/>
        <a:p>
          <a:endParaRPr lang="tr-TR"/>
        </a:p>
      </dgm:t>
    </dgm:pt>
    <dgm:pt modelId="{51C3E04E-DED7-4008-A776-3053224ED78B}" type="pres">
      <dgm:prSet presAssocID="{6A4DBE06-8314-42BE-90ED-C0A5B02C5679}" presName="gear3srcNode" presStyleLbl="node1" presStyleIdx="2" presStyleCnt="3"/>
      <dgm:spPr/>
      <dgm:t>
        <a:bodyPr/>
        <a:lstStyle/>
        <a:p>
          <a:endParaRPr lang="tr-TR"/>
        </a:p>
      </dgm:t>
    </dgm:pt>
    <dgm:pt modelId="{1B80F448-A9A3-4A94-AC8B-366CAF49C529}" type="pres">
      <dgm:prSet presAssocID="{6A4DBE06-8314-42BE-90ED-C0A5B02C5679}" presName="gear3dstNode" presStyleLbl="node1" presStyleIdx="2" presStyleCnt="3"/>
      <dgm:spPr/>
      <dgm:t>
        <a:bodyPr/>
        <a:lstStyle/>
        <a:p>
          <a:endParaRPr lang="tr-TR"/>
        </a:p>
      </dgm:t>
    </dgm:pt>
    <dgm:pt modelId="{3A22FD04-48E9-4122-9465-4D88CB91B404}" type="pres">
      <dgm:prSet presAssocID="{4F2A331D-DAE2-4C77-8CE0-3F89416D50BF}" presName="connector1" presStyleLbl="sibTrans2D1" presStyleIdx="0" presStyleCnt="3"/>
      <dgm:spPr/>
      <dgm:t>
        <a:bodyPr/>
        <a:lstStyle/>
        <a:p>
          <a:endParaRPr lang="tr-TR"/>
        </a:p>
      </dgm:t>
    </dgm:pt>
    <dgm:pt modelId="{6F286EA4-E79C-4568-93CE-80EF95C96F33}" type="pres">
      <dgm:prSet presAssocID="{2102A11F-1ED2-4B52-B7B5-53A00042ABBA}" presName="connector2" presStyleLbl="sibTrans2D1" presStyleIdx="1" presStyleCnt="3"/>
      <dgm:spPr/>
      <dgm:t>
        <a:bodyPr/>
        <a:lstStyle/>
        <a:p>
          <a:endParaRPr lang="tr-TR"/>
        </a:p>
      </dgm:t>
    </dgm:pt>
    <dgm:pt modelId="{0CB8BC78-6BB8-47B0-9C1A-24D5772D0D4D}" type="pres">
      <dgm:prSet presAssocID="{DBCCF741-7C59-44A0-AD19-448A1B3059B3}" presName="connector3" presStyleLbl="sibTrans2D1" presStyleIdx="2" presStyleCnt="3"/>
      <dgm:spPr/>
      <dgm:t>
        <a:bodyPr/>
        <a:lstStyle/>
        <a:p>
          <a:endParaRPr lang="tr-TR"/>
        </a:p>
      </dgm:t>
    </dgm:pt>
  </dgm:ptLst>
  <dgm:cxnLst>
    <dgm:cxn modelId="{FF8CA9EE-B589-4A54-B779-196E4560F843}" type="presOf" srcId="{6A4DBE06-8314-42BE-90ED-C0A5B02C5679}" destId="{1B80F448-A9A3-4A94-AC8B-366CAF49C529}" srcOrd="3" destOrd="0" presId="urn:microsoft.com/office/officeart/2005/8/layout/gear1"/>
    <dgm:cxn modelId="{AD3229BC-B41F-4B56-B4E9-96E7F312779D}" srcId="{848797CB-D9B7-4374-BEB4-EBACBAD411B4}" destId="{7129CA26-105D-4FDF-8F9C-EA2B1FD4329A}" srcOrd="1" destOrd="0" parTransId="{1EBE1B74-F052-4422-8E38-43803E4725FD}" sibTransId="{2102A11F-1ED2-4B52-B7B5-53A00042ABBA}"/>
    <dgm:cxn modelId="{5A141317-C873-4CBD-9E75-8149D45897CD}" type="presOf" srcId="{6177F2F2-A1E9-47F1-A372-53B7FC2A270D}" destId="{F53FD2E5-C850-460A-BB0E-15F4472AACB1}" srcOrd="1" destOrd="0" presId="urn:microsoft.com/office/officeart/2005/8/layout/gear1"/>
    <dgm:cxn modelId="{90ED53EF-EAE7-4457-8CAB-F940DD117C0A}" srcId="{848797CB-D9B7-4374-BEB4-EBACBAD411B4}" destId="{6A4DBE06-8314-42BE-90ED-C0A5B02C5679}" srcOrd="2" destOrd="0" parTransId="{8F841A73-8051-4767-8688-F6AEB6CE6DD9}" sibTransId="{DBCCF741-7C59-44A0-AD19-448A1B3059B3}"/>
    <dgm:cxn modelId="{C8053C3C-BDCE-49E5-AB73-5F371415DCAD}" type="presOf" srcId="{4F2A331D-DAE2-4C77-8CE0-3F89416D50BF}" destId="{3A22FD04-48E9-4122-9465-4D88CB91B404}" srcOrd="0" destOrd="0" presId="urn:microsoft.com/office/officeart/2005/8/layout/gear1"/>
    <dgm:cxn modelId="{92E9264A-733A-4D8A-A4D0-F64B9488E9B5}" type="presOf" srcId="{6A4DBE06-8314-42BE-90ED-C0A5B02C5679}" destId="{A70C3631-4B7E-4527-81C0-CDD8B1DC84B9}" srcOrd="1" destOrd="0" presId="urn:microsoft.com/office/officeart/2005/8/layout/gear1"/>
    <dgm:cxn modelId="{E1A8F836-5B9E-4870-A850-72708FFF2D07}" type="presOf" srcId="{6177F2F2-A1E9-47F1-A372-53B7FC2A270D}" destId="{B8FDC5F0-4D93-4CA1-8CCC-DC7A3388BBD5}" srcOrd="0" destOrd="0" presId="urn:microsoft.com/office/officeart/2005/8/layout/gear1"/>
    <dgm:cxn modelId="{3E67DA9F-57F8-4D48-B5AC-B7A4216A5A5A}" type="presOf" srcId="{6177F2F2-A1E9-47F1-A372-53B7FC2A270D}" destId="{11D7FCD2-138B-474C-AF4C-E7470645793B}" srcOrd="2" destOrd="0" presId="urn:microsoft.com/office/officeart/2005/8/layout/gear1"/>
    <dgm:cxn modelId="{3836F1D4-017E-4F44-A52F-2C730F315B57}" type="presOf" srcId="{848797CB-D9B7-4374-BEB4-EBACBAD411B4}" destId="{702C7859-49CB-4D2A-B41E-1F59A6DD3356}" srcOrd="0" destOrd="0" presId="urn:microsoft.com/office/officeart/2005/8/layout/gear1"/>
    <dgm:cxn modelId="{509724B2-7691-41E5-B698-1F3FADA04722}" type="presOf" srcId="{2102A11F-1ED2-4B52-B7B5-53A00042ABBA}" destId="{6F286EA4-E79C-4568-93CE-80EF95C96F33}" srcOrd="0" destOrd="0" presId="urn:microsoft.com/office/officeart/2005/8/layout/gear1"/>
    <dgm:cxn modelId="{812C93FC-75DA-4D0B-B192-E53AF2483E84}" type="presOf" srcId="{7129CA26-105D-4FDF-8F9C-EA2B1FD4329A}" destId="{14412D73-95C2-4B2D-AAD1-A572C26D51B1}" srcOrd="0" destOrd="0" presId="urn:microsoft.com/office/officeart/2005/8/layout/gear1"/>
    <dgm:cxn modelId="{01460A59-F9B8-4449-AE6E-059C162753F8}" srcId="{848797CB-D9B7-4374-BEB4-EBACBAD411B4}" destId="{6177F2F2-A1E9-47F1-A372-53B7FC2A270D}" srcOrd="0" destOrd="0" parTransId="{9E84147E-42B2-4D50-AE6E-880E9D9D4862}" sibTransId="{4F2A331D-DAE2-4C77-8CE0-3F89416D50BF}"/>
    <dgm:cxn modelId="{785988C0-982B-471E-848A-31A37716375B}" type="presOf" srcId="{6A4DBE06-8314-42BE-90ED-C0A5B02C5679}" destId="{51C3E04E-DED7-4008-A776-3053224ED78B}" srcOrd="2" destOrd="0" presId="urn:microsoft.com/office/officeart/2005/8/layout/gear1"/>
    <dgm:cxn modelId="{03F53278-9D3B-4B31-B3D9-62A83CFD2E20}" type="presOf" srcId="{DBCCF741-7C59-44A0-AD19-448A1B3059B3}" destId="{0CB8BC78-6BB8-47B0-9C1A-24D5772D0D4D}" srcOrd="0" destOrd="0" presId="urn:microsoft.com/office/officeart/2005/8/layout/gear1"/>
    <dgm:cxn modelId="{7DFD26EE-4C91-496B-913F-9740717C6AE6}" type="presOf" srcId="{6A4DBE06-8314-42BE-90ED-C0A5B02C5679}" destId="{A286AFB5-6A06-48C3-B9F1-A98977441AC6}" srcOrd="0" destOrd="0" presId="urn:microsoft.com/office/officeart/2005/8/layout/gear1"/>
    <dgm:cxn modelId="{D8BC308B-5CF2-47F9-A50A-6A073943D970}" type="presOf" srcId="{7129CA26-105D-4FDF-8F9C-EA2B1FD4329A}" destId="{24B9C95F-0440-4A18-8715-D743DF4A4663}" srcOrd="2" destOrd="0" presId="urn:microsoft.com/office/officeart/2005/8/layout/gear1"/>
    <dgm:cxn modelId="{72E977D3-0362-4921-8E65-A6A3457CF8F6}" type="presOf" srcId="{7129CA26-105D-4FDF-8F9C-EA2B1FD4329A}" destId="{917170C1-0569-4B95-8DC1-DFE129B42785}" srcOrd="1" destOrd="0" presId="urn:microsoft.com/office/officeart/2005/8/layout/gear1"/>
    <dgm:cxn modelId="{F30FBACB-326E-431E-924C-B9C3D62E5286}" type="presParOf" srcId="{702C7859-49CB-4D2A-B41E-1F59A6DD3356}" destId="{B8FDC5F0-4D93-4CA1-8CCC-DC7A3388BBD5}" srcOrd="0" destOrd="0" presId="urn:microsoft.com/office/officeart/2005/8/layout/gear1"/>
    <dgm:cxn modelId="{200344A9-D2EA-4347-AD7E-6CC5A5094EDE}" type="presParOf" srcId="{702C7859-49CB-4D2A-B41E-1F59A6DD3356}" destId="{F53FD2E5-C850-460A-BB0E-15F4472AACB1}" srcOrd="1" destOrd="0" presId="urn:microsoft.com/office/officeart/2005/8/layout/gear1"/>
    <dgm:cxn modelId="{E4CBD488-1C75-41BE-9AD2-6C2C9174F90E}" type="presParOf" srcId="{702C7859-49CB-4D2A-B41E-1F59A6DD3356}" destId="{11D7FCD2-138B-474C-AF4C-E7470645793B}" srcOrd="2" destOrd="0" presId="urn:microsoft.com/office/officeart/2005/8/layout/gear1"/>
    <dgm:cxn modelId="{573A2926-C351-48BF-A9E8-21BD8C5750E8}" type="presParOf" srcId="{702C7859-49CB-4D2A-B41E-1F59A6DD3356}" destId="{14412D73-95C2-4B2D-AAD1-A572C26D51B1}" srcOrd="3" destOrd="0" presId="urn:microsoft.com/office/officeart/2005/8/layout/gear1"/>
    <dgm:cxn modelId="{1629DE10-64EE-4358-8D85-AE99364BB6D1}" type="presParOf" srcId="{702C7859-49CB-4D2A-B41E-1F59A6DD3356}" destId="{917170C1-0569-4B95-8DC1-DFE129B42785}" srcOrd="4" destOrd="0" presId="urn:microsoft.com/office/officeart/2005/8/layout/gear1"/>
    <dgm:cxn modelId="{2169202A-2829-4714-8DA5-69A325D4141A}" type="presParOf" srcId="{702C7859-49CB-4D2A-B41E-1F59A6DD3356}" destId="{24B9C95F-0440-4A18-8715-D743DF4A4663}" srcOrd="5" destOrd="0" presId="urn:microsoft.com/office/officeart/2005/8/layout/gear1"/>
    <dgm:cxn modelId="{EC91387D-0D01-4C8B-98FB-C4E49313E47D}" type="presParOf" srcId="{702C7859-49CB-4D2A-B41E-1F59A6DD3356}" destId="{A286AFB5-6A06-48C3-B9F1-A98977441AC6}" srcOrd="6" destOrd="0" presId="urn:microsoft.com/office/officeart/2005/8/layout/gear1"/>
    <dgm:cxn modelId="{E582BD03-55C7-4908-973C-633DEEF05E4B}" type="presParOf" srcId="{702C7859-49CB-4D2A-B41E-1F59A6DD3356}" destId="{A70C3631-4B7E-4527-81C0-CDD8B1DC84B9}" srcOrd="7" destOrd="0" presId="urn:microsoft.com/office/officeart/2005/8/layout/gear1"/>
    <dgm:cxn modelId="{4F11DA44-9CE5-47F1-ADF3-3C0AA4F73D10}" type="presParOf" srcId="{702C7859-49CB-4D2A-B41E-1F59A6DD3356}" destId="{51C3E04E-DED7-4008-A776-3053224ED78B}" srcOrd="8" destOrd="0" presId="urn:microsoft.com/office/officeart/2005/8/layout/gear1"/>
    <dgm:cxn modelId="{1DD0E89F-E47A-41BA-BEB1-C87132B48DC6}" type="presParOf" srcId="{702C7859-49CB-4D2A-B41E-1F59A6DD3356}" destId="{1B80F448-A9A3-4A94-AC8B-366CAF49C529}" srcOrd="9" destOrd="0" presId="urn:microsoft.com/office/officeart/2005/8/layout/gear1"/>
    <dgm:cxn modelId="{6BACCB27-ADA6-41FA-A578-F89B9175917F}" type="presParOf" srcId="{702C7859-49CB-4D2A-B41E-1F59A6DD3356}" destId="{3A22FD04-48E9-4122-9465-4D88CB91B404}" srcOrd="10" destOrd="0" presId="urn:microsoft.com/office/officeart/2005/8/layout/gear1"/>
    <dgm:cxn modelId="{D19C1B6C-5E61-4C97-A6EB-B0378757A811}" type="presParOf" srcId="{702C7859-49CB-4D2A-B41E-1F59A6DD3356}" destId="{6F286EA4-E79C-4568-93CE-80EF95C96F33}" srcOrd="11" destOrd="0" presId="urn:microsoft.com/office/officeart/2005/8/layout/gear1"/>
    <dgm:cxn modelId="{9190C3F8-E4F1-4C2B-AE2F-3D30CA39F8DB}" type="presParOf" srcId="{702C7859-49CB-4D2A-B41E-1F59A6DD3356}" destId="{0CB8BC78-6BB8-47B0-9C1A-24D5772D0D4D}" srcOrd="12" destOrd="0" presId="urn:microsoft.com/office/officeart/2005/8/layout/gear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BC3449F-A1DE-4AF9-9353-145C7C58B70B}"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tr-TR"/>
        </a:p>
      </dgm:t>
    </dgm:pt>
    <dgm:pt modelId="{55EB0C38-6E38-452B-B612-1A7E2BA436D3}">
      <dgm:prSet phldrT="[Metin]"/>
      <dgm:spPr/>
      <dgm:t>
        <a:bodyPr/>
        <a:lstStyle/>
        <a:p>
          <a:r>
            <a:rPr lang="tr-TR" dirty="0" smtClean="0"/>
            <a:t>NÜFUS</a:t>
          </a:r>
          <a:endParaRPr lang="tr-TR" dirty="0"/>
        </a:p>
      </dgm:t>
    </dgm:pt>
    <dgm:pt modelId="{3DC2A9BE-3559-4DA7-8433-739CA93F6B7E}" type="parTrans" cxnId="{75436070-7B45-4347-8677-FCEA4B5DAAB9}">
      <dgm:prSet/>
      <dgm:spPr/>
      <dgm:t>
        <a:bodyPr/>
        <a:lstStyle/>
        <a:p>
          <a:endParaRPr lang="tr-TR"/>
        </a:p>
      </dgm:t>
    </dgm:pt>
    <dgm:pt modelId="{8A1E77DF-8DB2-4ABA-A81E-0239853EE797}" type="sibTrans" cxnId="{75436070-7B45-4347-8677-FCEA4B5DAAB9}">
      <dgm:prSet/>
      <dgm:spPr/>
      <dgm:t>
        <a:bodyPr/>
        <a:lstStyle/>
        <a:p>
          <a:endParaRPr lang="tr-TR"/>
        </a:p>
      </dgm:t>
    </dgm:pt>
    <dgm:pt modelId="{764E8806-8739-4BDC-999D-8BF6B07F0102}">
      <dgm:prSet phldrT="[Metin]"/>
      <dgm:spPr>
        <a:solidFill>
          <a:srgbClr val="92D050"/>
        </a:solidFill>
      </dgm:spPr>
      <dgm:t>
        <a:bodyPr/>
        <a:lstStyle/>
        <a:p>
          <a:r>
            <a:rPr lang="tr-TR" dirty="0" smtClean="0"/>
            <a:t>YAŞLILAR</a:t>
          </a:r>
          <a:endParaRPr lang="tr-TR" dirty="0"/>
        </a:p>
      </dgm:t>
    </dgm:pt>
    <dgm:pt modelId="{EF1C425B-4C8E-4CEB-B847-F4A43A4E6F9F}" type="parTrans" cxnId="{E9B5531C-5D57-4FE3-8C39-4DABD555329C}">
      <dgm:prSet/>
      <dgm:spPr/>
      <dgm:t>
        <a:bodyPr/>
        <a:lstStyle/>
        <a:p>
          <a:endParaRPr lang="tr-TR"/>
        </a:p>
      </dgm:t>
    </dgm:pt>
    <dgm:pt modelId="{3B41B9F1-CEC5-49CC-B8A7-06EC58DE1B95}" type="sibTrans" cxnId="{E9B5531C-5D57-4FE3-8C39-4DABD555329C}">
      <dgm:prSet/>
      <dgm:spPr/>
      <dgm:t>
        <a:bodyPr/>
        <a:lstStyle/>
        <a:p>
          <a:endParaRPr lang="tr-TR"/>
        </a:p>
      </dgm:t>
    </dgm:pt>
    <dgm:pt modelId="{9D22C5F5-86E4-4814-9E10-1AB7BE9212CF}">
      <dgm:prSet phldrT="[Metin]"/>
      <dgm:spPr>
        <a:solidFill>
          <a:schemeClr val="accent3">
            <a:lumMod val="60000"/>
            <a:lumOff val="40000"/>
          </a:schemeClr>
        </a:solidFill>
      </dgm:spPr>
      <dgm:t>
        <a:bodyPr/>
        <a:lstStyle/>
        <a:p>
          <a:r>
            <a:rPr lang="tr-TR" dirty="0" smtClean="0"/>
            <a:t>YAŞLILAR</a:t>
          </a:r>
          <a:endParaRPr lang="tr-TR" dirty="0"/>
        </a:p>
      </dgm:t>
    </dgm:pt>
    <dgm:pt modelId="{723F0A5A-C429-46E8-973B-9A4C3DDF87C2}" type="parTrans" cxnId="{56A8C3C7-D8CE-4F2B-B42C-1EE394DBE340}">
      <dgm:prSet/>
      <dgm:spPr/>
      <dgm:t>
        <a:bodyPr/>
        <a:lstStyle/>
        <a:p>
          <a:endParaRPr lang="tr-TR"/>
        </a:p>
      </dgm:t>
    </dgm:pt>
    <dgm:pt modelId="{15CD7D54-0E3E-447A-98D1-05EA9C6F2252}" type="sibTrans" cxnId="{56A8C3C7-D8CE-4F2B-B42C-1EE394DBE340}">
      <dgm:prSet/>
      <dgm:spPr/>
      <dgm:t>
        <a:bodyPr/>
        <a:lstStyle/>
        <a:p>
          <a:endParaRPr lang="tr-TR"/>
        </a:p>
      </dgm:t>
    </dgm:pt>
    <dgm:pt modelId="{D8A3892C-BEF2-42FC-9F08-4E2EBB59ECB0}">
      <dgm:prSet phldrT="[Metin]"/>
      <dgm:spPr>
        <a:solidFill>
          <a:srgbClr val="FF0000"/>
        </a:solidFill>
      </dgm:spPr>
      <dgm:t>
        <a:bodyPr/>
        <a:lstStyle/>
        <a:p>
          <a:r>
            <a:rPr lang="tr-TR" dirty="0" smtClean="0"/>
            <a:t>ÇOCUKLAR</a:t>
          </a:r>
          <a:endParaRPr lang="tr-TR" dirty="0"/>
        </a:p>
      </dgm:t>
    </dgm:pt>
    <dgm:pt modelId="{80E92B7F-A91D-4770-B74D-58FC9CC77306}" type="parTrans" cxnId="{A953EDAC-27E4-4910-BAFA-19F27B7A181A}">
      <dgm:prSet/>
      <dgm:spPr/>
      <dgm:t>
        <a:bodyPr/>
        <a:lstStyle/>
        <a:p>
          <a:endParaRPr lang="tr-TR"/>
        </a:p>
      </dgm:t>
    </dgm:pt>
    <dgm:pt modelId="{16F8267A-C894-4362-BD69-7C3B6A24885A}" type="sibTrans" cxnId="{A953EDAC-27E4-4910-BAFA-19F27B7A181A}">
      <dgm:prSet/>
      <dgm:spPr/>
      <dgm:t>
        <a:bodyPr/>
        <a:lstStyle/>
        <a:p>
          <a:endParaRPr lang="tr-TR"/>
        </a:p>
      </dgm:t>
    </dgm:pt>
    <dgm:pt modelId="{DF589C16-2D5D-4F7C-BB2D-7E4EBFA8F29C}">
      <dgm:prSet phldrT="[Metin]"/>
      <dgm:spPr>
        <a:solidFill>
          <a:schemeClr val="accent2"/>
        </a:solidFill>
      </dgm:spPr>
      <dgm:t>
        <a:bodyPr/>
        <a:lstStyle/>
        <a:p>
          <a:r>
            <a:rPr lang="tr-TR" dirty="0" smtClean="0"/>
            <a:t>GENÇLERORTA </a:t>
          </a:r>
          <a:endParaRPr lang="tr-TR" dirty="0"/>
        </a:p>
      </dgm:t>
    </dgm:pt>
    <dgm:pt modelId="{DC1A31B4-05CE-41C7-8846-BD0E55177109}" type="parTrans" cxnId="{A13B8083-8C66-4ABC-85D1-5229271DD043}">
      <dgm:prSet/>
      <dgm:spPr/>
      <dgm:t>
        <a:bodyPr/>
        <a:lstStyle/>
        <a:p>
          <a:endParaRPr lang="tr-TR"/>
        </a:p>
      </dgm:t>
    </dgm:pt>
    <dgm:pt modelId="{27A5CBE8-9F24-4137-8C28-B663F69E05D6}" type="sibTrans" cxnId="{A13B8083-8C66-4ABC-85D1-5229271DD043}">
      <dgm:prSet/>
      <dgm:spPr/>
      <dgm:t>
        <a:bodyPr/>
        <a:lstStyle/>
        <a:p>
          <a:endParaRPr lang="tr-TR"/>
        </a:p>
      </dgm:t>
    </dgm:pt>
    <dgm:pt modelId="{3DF575FA-D00B-4599-BDD9-0E0505C9DB6A}" type="pres">
      <dgm:prSet presAssocID="{9BC3449F-A1DE-4AF9-9353-145C7C58B70B}" presName="Name0" presStyleCnt="0">
        <dgm:presLayoutVars>
          <dgm:chMax val="1"/>
          <dgm:dir/>
          <dgm:animLvl val="ctr"/>
          <dgm:resizeHandles val="exact"/>
        </dgm:presLayoutVars>
      </dgm:prSet>
      <dgm:spPr/>
      <dgm:t>
        <a:bodyPr/>
        <a:lstStyle/>
        <a:p>
          <a:endParaRPr lang="tr-TR"/>
        </a:p>
      </dgm:t>
    </dgm:pt>
    <dgm:pt modelId="{043A3F78-1A79-4281-98F6-6F709C5D2711}" type="pres">
      <dgm:prSet presAssocID="{55EB0C38-6E38-452B-B612-1A7E2BA436D3}" presName="centerShape" presStyleLbl="node0" presStyleIdx="0" presStyleCnt="1" custScaleX="184156" custScaleY="190414" custLinFactNeighborX="-73626" custLinFactNeighborY="1953"/>
      <dgm:spPr/>
      <dgm:t>
        <a:bodyPr/>
        <a:lstStyle/>
        <a:p>
          <a:endParaRPr lang="tr-TR"/>
        </a:p>
      </dgm:t>
    </dgm:pt>
    <dgm:pt modelId="{EB00CB26-9A7A-4C39-8B2F-4D326276AEAE}" type="pres">
      <dgm:prSet presAssocID="{EF1C425B-4C8E-4CEB-B847-F4A43A4E6F9F}" presName="parTrans" presStyleLbl="sibTrans2D1" presStyleIdx="0" presStyleCnt="4"/>
      <dgm:spPr/>
      <dgm:t>
        <a:bodyPr/>
        <a:lstStyle/>
        <a:p>
          <a:endParaRPr lang="tr-TR"/>
        </a:p>
      </dgm:t>
    </dgm:pt>
    <dgm:pt modelId="{D8F99D05-D77F-436A-BC96-BE5AC2D5B98E}" type="pres">
      <dgm:prSet presAssocID="{EF1C425B-4C8E-4CEB-B847-F4A43A4E6F9F}" presName="connectorText" presStyleLbl="sibTrans2D1" presStyleIdx="0" presStyleCnt="4"/>
      <dgm:spPr/>
      <dgm:t>
        <a:bodyPr/>
        <a:lstStyle/>
        <a:p>
          <a:endParaRPr lang="tr-TR"/>
        </a:p>
      </dgm:t>
    </dgm:pt>
    <dgm:pt modelId="{0CDB1E4C-212E-4DAB-833D-0AECB4A8834F}" type="pres">
      <dgm:prSet presAssocID="{764E8806-8739-4BDC-999D-8BF6B07F0102}" presName="node" presStyleLbl="node1" presStyleIdx="0" presStyleCnt="4" custRadScaleRad="142445" custRadScaleInc="113153">
        <dgm:presLayoutVars>
          <dgm:bulletEnabled val="1"/>
        </dgm:presLayoutVars>
      </dgm:prSet>
      <dgm:spPr/>
      <dgm:t>
        <a:bodyPr/>
        <a:lstStyle/>
        <a:p>
          <a:endParaRPr lang="tr-TR"/>
        </a:p>
      </dgm:t>
    </dgm:pt>
    <dgm:pt modelId="{4A3308A0-FC6A-443A-B990-B5045D80FDC3}" type="pres">
      <dgm:prSet presAssocID="{723F0A5A-C429-46E8-973B-9A4C3DDF87C2}" presName="parTrans" presStyleLbl="sibTrans2D1" presStyleIdx="1" presStyleCnt="4"/>
      <dgm:spPr/>
      <dgm:t>
        <a:bodyPr/>
        <a:lstStyle/>
        <a:p>
          <a:endParaRPr lang="tr-TR"/>
        </a:p>
      </dgm:t>
    </dgm:pt>
    <dgm:pt modelId="{0FA06D82-1132-44DB-91CE-E8F5A678BDD9}" type="pres">
      <dgm:prSet presAssocID="{723F0A5A-C429-46E8-973B-9A4C3DDF87C2}" presName="connectorText" presStyleLbl="sibTrans2D1" presStyleIdx="1" presStyleCnt="4"/>
      <dgm:spPr/>
      <dgm:t>
        <a:bodyPr/>
        <a:lstStyle/>
        <a:p>
          <a:endParaRPr lang="tr-TR"/>
        </a:p>
      </dgm:t>
    </dgm:pt>
    <dgm:pt modelId="{83D4C792-0BC0-4499-9E5C-EBB7578990E5}" type="pres">
      <dgm:prSet presAssocID="{9D22C5F5-86E4-4814-9E10-1AB7BE9212CF}" presName="node" presStyleLbl="node1" presStyleIdx="1" presStyleCnt="4" custRadScaleRad="165711" custRadScaleInc="-3915">
        <dgm:presLayoutVars>
          <dgm:bulletEnabled val="1"/>
        </dgm:presLayoutVars>
      </dgm:prSet>
      <dgm:spPr/>
      <dgm:t>
        <a:bodyPr/>
        <a:lstStyle/>
        <a:p>
          <a:endParaRPr lang="tr-TR"/>
        </a:p>
      </dgm:t>
    </dgm:pt>
    <dgm:pt modelId="{54602429-1BAC-4A89-A2BF-847DECEECA21}" type="pres">
      <dgm:prSet presAssocID="{80E92B7F-A91D-4770-B74D-58FC9CC77306}" presName="parTrans" presStyleLbl="sibTrans2D1" presStyleIdx="2" presStyleCnt="4"/>
      <dgm:spPr/>
      <dgm:t>
        <a:bodyPr/>
        <a:lstStyle/>
        <a:p>
          <a:endParaRPr lang="tr-TR"/>
        </a:p>
      </dgm:t>
    </dgm:pt>
    <dgm:pt modelId="{DF215EF2-496C-45A8-8215-98F6CDED8079}" type="pres">
      <dgm:prSet presAssocID="{80E92B7F-A91D-4770-B74D-58FC9CC77306}" presName="connectorText" presStyleLbl="sibTrans2D1" presStyleIdx="2" presStyleCnt="4"/>
      <dgm:spPr/>
      <dgm:t>
        <a:bodyPr/>
        <a:lstStyle/>
        <a:p>
          <a:endParaRPr lang="tr-TR"/>
        </a:p>
      </dgm:t>
    </dgm:pt>
    <dgm:pt modelId="{87672261-DA15-4439-9A7D-48DD95ADD717}" type="pres">
      <dgm:prSet presAssocID="{D8A3892C-BEF2-42FC-9F08-4E2EBB59ECB0}" presName="node" presStyleLbl="node1" presStyleIdx="2" presStyleCnt="4" custRadScaleRad="141369" custRadScaleInc="-114354">
        <dgm:presLayoutVars>
          <dgm:bulletEnabled val="1"/>
        </dgm:presLayoutVars>
      </dgm:prSet>
      <dgm:spPr/>
      <dgm:t>
        <a:bodyPr/>
        <a:lstStyle/>
        <a:p>
          <a:endParaRPr lang="tr-TR"/>
        </a:p>
      </dgm:t>
    </dgm:pt>
    <dgm:pt modelId="{38C8B83D-8E28-4009-9134-5FECE81D386D}" type="pres">
      <dgm:prSet presAssocID="{DC1A31B4-05CE-41C7-8846-BD0E55177109}" presName="parTrans" presStyleLbl="sibTrans2D1" presStyleIdx="3" presStyleCnt="4"/>
      <dgm:spPr/>
      <dgm:t>
        <a:bodyPr/>
        <a:lstStyle/>
        <a:p>
          <a:endParaRPr lang="tr-TR"/>
        </a:p>
      </dgm:t>
    </dgm:pt>
    <dgm:pt modelId="{2379C42F-8E10-40B7-8AC8-30E575A4694E}" type="pres">
      <dgm:prSet presAssocID="{DC1A31B4-05CE-41C7-8846-BD0E55177109}" presName="connectorText" presStyleLbl="sibTrans2D1" presStyleIdx="3" presStyleCnt="4"/>
      <dgm:spPr/>
      <dgm:t>
        <a:bodyPr/>
        <a:lstStyle/>
        <a:p>
          <a:endParaRPr lang="tr-TR"/>
        </a:p>
      </dgm:t>
    </dgm:pt>
    <dgm:pt modelId="{65495F44-3C2F-4143-861A-CB7A81DAD948}" type="pres">
      <dgm:prSet presAssocID="{DF589C16-2D5D-4F7C-BB2D-7E4EBFA8F29C}" presName="node" presStyleLbl="node1" presStyleIdx="3" presStyleCnt="4" custRadScaleRad="63991" custRadScaleInc="398291">
        <dgm:presLayoutVars>
          <dgm:bulletEnabled val="1"/>
        </dgm:presLayoutVars>
      </dgm:prSet>
      <dgm:spPr/>
      <dgm:t>
        <a:bodyPr/>
        <a:lstStyle/>
        <a:p>
          <a:endParaRPr lang="tr-TR"/>
        </a:p>
      </dgm:t>
    </dgm:pt>
  </dgm:ptLst>
  <dgm:cxnLst>
    <dgm:cxn modelId="{761D82E5-EC9D-4530-9C34-32B8199F31E2}" type="presOf" srcId="{55EB0C38-6E38-452B-B612-1A7E2BA436D3}" destId="{043A3F78-1A79-4281-98F6-6F709C5D2711}" srcOrd="0" destOrd="0" presId="urn:microsoft.com/office/officeart/2005/8/layout/radial5"/>
    <dgm:cxn modelId="{A13B8083-8C66-4ABC-85D1-5229271DD043}" srcId="{55EB0C38-6E38-452B-B612-1A7E2BA436D3}" destId="{DF589C16-2D5D-4F7C-BB2D-7E4EBFA8F29C}" srcOrd="3" destOrd="0" parTransId="{DC1A31B4-05CE-41C7-8846-BD0E55177109}" sibTransId="{27A5CBE8-9F24-4137-8C28-B663F69E05D6}"/>
    <dgm:cxn modelId="{64329F10-A1FA-416B-81C8-134E0A9ACC71}" type="presOf" srcId="{80E92B7F-A91D-4770-B74D-58FC9CC77306}" destId="{54602429-1BAC-4A89-A2BF-847DECEECA21}" srcOrd="0" destOrd="0" presId="urn:microsoft.com/office/officeart/2005/8/layout/radial5"/>
    <dgm:cxn modelId="{68B98E9A-83D1-4929-BF4F-C495260A6374}" type="presOf" srcId="{DF589C16-2D5D-4F7C-BB2D-7E4EBFA8F29C}" destId="{65495F44-3C2F-4143-861A-CB7A81DAD948}" srcOrd="0" destOrd="0" presId="urn:microsoft.com/office/officeart/2005/8/layout/radial5"/>
    <dgm:cxn modelId="{75436070-7B45-4347-8677-FCEA4B5DAAB9}" srcId="{9BC3449F-A1DE-4AF9-9353-145C7C58B70B}" destId="{55EB0C38-6E38-452B-B612-1A7E2BA436D3}" srcOrd="0" destOrd="0" parTransId="{3DC2A9BE-3559-4DA7-8433-739CA93F6B7E}" sibTransId="{8A1E77DF-8DB2-4ABA-A81E-0239853EE797}"/>
    <dgm:cxn modelId="{C2CEAD78-5302-4B01-AA3A-028ABD3026A8}" type="presOf" srcId="{723F0A5A-C429-46E8-973B-9A4C3DDF87C2}" destId="{4A3308A0-FC6A-443A-B990-B5045D80FDC3}" srcOrd="0" destOrd="0" presId="urn:microsoft.com/office/officeart/2005/8/layout/radial5"/>
    <dgm:cxn modelId="{C298A380-E093-4212-A704-E205194D52FA}" type="presOf" srcId="{EF1C425B-4C8E-4CEB-B847-F4A43A4E6F9F}" destId="{D8F99D05-D77F-436A-BC96-BE5AC2D5B98E}" srcOrd="1" destOrd="0" presId="urn:microsoft.com/office/officeart/2005/8/layout/radial5"/>
    <dgm:cxn modelId="{E9B5531C-5D57-4FE3-8C39-4DABD555329C}" srcId="{55EB0C38-6E38-452B-B612-1A7E2BA436D3}" destId="{764E8806-8739-4BDC-999D-8BF6B07F0102}" srcOrd="0" destOrd="0" parTransId="{EF1C425B-4C8E-4CEB-B847-F4A43A4E6F9F}" sibTransId="{3B41B9F1-CEC5-49CC-B8A7-06EC58DE1B95}"/>
    <dgm:cxn modelId="{94AF4DA4-E82D-41AA-93C2-7E0ED837C22D}" type="presOf" srcId="{723F0A5A-C429-46E8-973B-9A4C3DDF87C2}" destId="{0FA06D82-1132-44DB-91CE-E8F5A678BDD9}" srcOrd="1" destOrd="0" presId="urn:microsoft.com/office/officeart/2005/8/layout/radial5"/>
    <dgm:cxn modelId="{A953EDAC-27E4-4910-BAFA-19F27B7A181A}" srcId="{55EB0C38-6E38-452B-B612-1A7E2BA436D3}" destId="{D8A3892C-BEF2-42FC-9F08-4E2EBB59ECB0}" srcOrd="2" destOrd="0" parTransId="{80E92B7F-A91D-4770-B74D-58FC9CC77306}" sibTransId="{16F8267A-C894-4362-BD69-7C3B6A24885A}"/>
    <dgm:cxn modelId="{FFCA513F-79AF-456C-B1CD-B36A394B4C4D}" type="presOf" srcId="{764E8806-8739-4BDC-999D-8BF6B07F0102}" destId="{0CDB1E4C-212E-4DAB-833D-0AECB4A8834F}" srcOrd="0" destOrd="0" presId="urn:microsoft.com/office/officeart/2005/8/layout/radial5"/>
    <dgm:cxn modelId="{6DF7D782-0D76-4567-AD2C-C766981A7BAA}" type="presOf" srcId="{9D22C5F5-86E4-4814-9E10-1AB7BE9212CF}" destId="{83D4C792-0BC0-4499-9E5C-EBB7578990E5}" srcOrd="0" destOrd="0" presId="urn:microsoft.com/office/officeart/2005/8/layout/radial5"/>
    <dgm:cxn modelId="{2C8FAB26-BC63-4E52-880B-9D9B2E56ACF7}" type="presOf" srcId="{D8A3892C-BEF2-42FC-9F08-4E2EBB59ECB0}" destId="{87672261-DA15-4439-9A7D-48DD95ADD717}" srcOrd="0" destOrd="0" presId="urn:microsoft.com/office/officeart/2005/8/layout/radial5"/>
    <dgm:cxn modelId="{56A8C3C7-D8CE-4F2B-B42C-1EE394DBE340}" srcId="{55EB0C38-6E38-452B-B612-1A7E2BA436D3}" destId="{9D22C5F5-86E4-4814-9E10-1AB7BE9212CF}" srcOrd="1" destOrd="0" parTransId="{723F0A5A-C429-46E8-973B-9A4C3DDF87C2}" sibTransId="{15CD7D54-0E3E-447A-98D1-05EA9C6F2252}"/>
    <dgm:cxn modelId="{5C301239-0EE4-4040-9351-B54CF69D0B12}" type="presOf" srcId="{EF1C425B-4C8E-4CEB-B847-F4A43A4E6F9F}" destId="{EB00CB26-9A7A-4C39-8B2F-4D326276AEAE}" srcOrd="0" destOrd="0" presId="urn:microsoft.com/office/officeart/2005/8/layout/radial5"/>
    <dgm:cxn modelId="{9A6E241A-CC12-4AA6-8B1D-87AA5A139F6D}" type="presOf" srcId="{80E92B7F-A91D-4770-B74D-58FC9CC77306}" destId="{DF215EF2-496C-45A8-8215-98F6CDED8079}" srcOrd="1" destOrd="0" presId="urn:microsoft.com/office/officeart/2005/8/layout/radial5"/>
    <dgm:cxn modelId="{148E9AD3-CD61-46AB-9154-93558ADE3E57}" type="presOf" srcId="{DC1A31B4-05CE-41C7-8846-BD0E55177109}" destId="{38C8B83D-8E28-4009-9134-5FECE81D386D}" srcOrd="0" destOrd="0" presId="urn:microsoft.com/office/officeart/2005/8/layout/radial5"/>
    <dgm:cxn modelId="{D086EBBA-FD52-407E-A393-D69F1B0F8493}" type="presOf" srcId="{DC1A31B4-05CE-41C7-8846-BD0E55177109}" destId="{2379C42F-8E10-40B7-8AC8-30E575A4694E}" srcOrd="1" destOrd="0" presId="urn:microsoft.com/office/officeart/2005/8/layout/radial5"/>
    <dgm:cxn modelId="{6230BB2B-1FDF-4C6F-B84B-ACB589062F3E}" type="presOf" srcId="{9BC3449F-A1DE-4AF9-9353-145C7C58B70B}" destId="{3DF575FA-D00B-4599-BDD9-0E0505C9DB6A}" srcOrd="0" destOrd="0" presId="urn:microsoft.com/office/officeart/2005/8/layout/radial5"/>
    <dgm:cxn modelId="{EB208449-ECB5-42BE-97EF-F20E8FA26F7F}" type="presParOf" srcId="{3DF575FA-D00B-4599-BDD9-0E0505C9DB6A}" destId="{043A3F78-1A79-4281-98F6-6F709C5D2711}" srcOrd="0" destOrd="0" presId="urn:microsoft.com/office/officeart/2005/8/layout/radial5"/>
    <dgm:cxn modelId="{CD108615-CCBA-4A8E-88E8-3B4748695B69}" type="presParOf" srcId="{3DF575FA-D00B-4599-BDD9-0E0505C9DB6A}" destId="{EB00CB26-9A7A-4C39-8B2F-4D326276AEAE}" srcOrd="1" destOrd="0" presId="urn:microsoft.com/office/officeart/2005/8/layout/radial5"/>
    <dgm:cxn modelId="{DC65EE77-8ED4-4248-B446-87CC287A552E}" type="presParOf" srcId="{EB00CB26-9A7A-4C39-8B2F-4D326276AEAE}" destId="{D8F99D05-D77F-436A-BC96-BE5AC2D5B98E}" srcOrd="0" destOrd="0" presId="urn:microsoft.com/office/officeart/2005/8/layout/radial5"/>
    <dgm:cxn modelId="{279D45B2-465D-4599-BEFE-E2AA800EA1CF}" type="presParOf" srcId="{3DF575FA-D00B-4599-BDD9-0E0505C9DB6A}" destId="{0CDB1E4C-212E-4DAB-833D-0AECB4A8834F}" srcOrd="2" destOrd="0" presId="urn:microsoft.com/office/officeart/2005/8/layout/radial5"/>
    <dgm:cxn modelId="{471DE7E6-715A-4236-9764-9E11EF5AA94B}" type="presParOf" srcId="{3DF575FA-D00B-4599-BDD9-0E0505C9DB6A}" destId="{4A3308A0-FC6A-443A-B990-B5045D80FDC3}" srcOrd="3" destOrd="0" presId="urn:microsoft.com/office/officeart/2005/8/layout/radial5"/>
    <dgm:cxn modelId="{6C05A99B-2920-47CE-AE35-6C7CD2D3B8B6}" type="presParOf" srcId="{4A3308A0-FC6A-443A-B990-B5045D80FDC3}" destId="{0FA06D82-1132-44DB-91CE-E8F5A678BDD9}" srcOrd="0" destOrd="0" presId="urn:microsoft.com/office/officeart/2005/8/layout/radial5"/>
    <dgm:cxn modelId="{6F0E476B-E34D-48B5-8A30-63CC3AB704B6}" type="presParOf" srcId="{3DF575FA-D00B-4599-BDD9-0E0505C9DB6A}" destId="{83D4C792-0BC0-4499-9E5C-EBB7578990E5}" srcOrd="4" destOrd="0" presId="urn:microsoft.com/office/officeart/2005/8/layout/radial5"/>
    <dgm:cxn modelId="{8C6C7181-35B9-4529-B3C7-71C5025CB16D}" type="presParOf" srcId="{3DF575FA-D00B-4599-BDD9-0E0505C9DB6A}" destId="{54602429-1BAC-4A89-A2BF-847DECEECA21}" srcOrd="5" destOrd="0" presId="urn:microsoft.com/office/officeart/2005/8/layout/radial5"/>
    <dgm:cxn modelId="{968FD3A3-24A6-49F3-99BB-762B6BB3361B}" type="presParOf" srcId="{54602429-1BAC-4A89-A2BF-847DECEECA21}" destId="{DF215EF2-496C-45A8-8215-98F6CDED8079}" srcOrd="0" destOrd="0" presId="urn:microsoft.com/office/officeart/2005/8/layout/radial5"/>
    <dgm:cxn modelId="{35C970E9-2D5E-4215-8C64-5EF01459F73E}" type="presParOf" srcId="{3DF575FA-D00B-4599-BDD9-0E0505C9DB6A}" destId="{87672261-DA15-4439-9A7D-48DD95ADD717}" srcOrd="6" destOrd="0" presId="urn:microsoft.com/office/officeart/2005/8/layout/radial5"/>
    <dgm:cxn modelId="{CAB39B77-77BC-460B-BC36-693DC0B8F218}" type="presParOf" srcId="{3DF575FA-D00B-4599-BDD9-0E0505C9DB6A}" destId="{38C8B83D-8E28-4009-9134-5FECE81D386D}" srcOrd="7" destOrd="0" presId="urn:microsoft.com/office/officeart/2005/8/layout/radial5"/>
    <dgm:cxn modelId="{1F404A16-3978-4FA4-A491-DAFBC2B3E7B4}" type="presParOf" srcId="{38C8B83D-8E28-4009-9134-5FECE81D386D}" destId="{2379C42F-8E10-40B7-8AC8-30E575A4694E}" srcOrd="0" destOrd="0" presId="urn:microsoft.com/office/officeart/2005/8/layout/radial5"/>
    <dgm:cxn modelId="{7C4ED3D5-F174-47F2-9266-BB13B74A78B6}" type="presParOf" srcId="{3DF575FA-D00B-4599-BDD9-0E0505C9DB6A}" destId="{65495F44-3C2F-4143-861A-CB7A81DAD948}" srcOrd="8" destOrd="0" presId="urn:microsoft.com/office/officeart/2005/8/layout/radial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B0B0729-CE3F-4BBC-AA32-641300C29F23}"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tr-TR"/>
        </a:p>
      </dgm:t>
    </dgm:pt>
    <dgm:pt modelId="{4F8C62CE-69DD-4972-B651-11004131BD82}">
      <dgm:prSet phldrT="[Metin]"/>
      <dgm:spPr>
        <a:solidFill>
          <a:schemeClr val="accent3">
            <a:lumMod val="75000"/>
          </a:schemeClr>
        </a:solidFill>
      </dgm:spPr>
      <dgm:t>
        <a:bodyPr/>
        <a:lstStyle/>
        <a:p>
          <a:r>
            <a:rPr lang="tr-TR" dirty="0" smtClean="0"/>
            <a:t>Müşteri ihtiyaç ve isteklerinin karşılanması</a:t>
          </a:r>
          <a:endParaRPr lang="tr-TR" dirty="0"/>
        </a:p>
      </dgm:t>
    </dgm:pt>
    <dgm:pt modelId="{2F35193C-9A61-466A-9B2C-1A831FF3C7B6}" type="parTrans" cxnId="{ACBFA9F5-BD6A-44D8-84F0-92299054D7FE}">
      <dgm:prSet/>
      <dgm:spPr/>
      <dgm:t>
        <a:bodyPr/>
        <a:lstStyle/>
        <a:p>
          <a:endParaRPr lang="tr-TR"/>
        </a:p>
      </dgm:t>
    </dgm:pt>
    <dgm:pt modelId="{DE58D8F7-8B17-4D83-9D03-3000A9BBBF00}" type="sibTrans" cxnId="{ACBFA9F5-BD6A-44D8-84F0-92299054D7FE}">
      <dgm:prSet/>
      <dgm:spPr/>
      <dgm:t>
        <a:bodyPr/>
        <a:lstStyle/>
        <a:p>
          <a:endParaRPr lang="tr-TR"/>
        </a:p>
      </dgm:t>
    </dgm:pt>
    <dgm:pt modelId="{E5DA3362-24CC-4E26-9101-8E9DE6E4D715}">
      <dgm:prSet phldrT="[Metin]" custT="1"/>
      <dgm:spPr>
        <a:solidFill>
          <a:schemeClr val="accent3">
            <a:lumMod val="60000"/>
            <a:lumOff val="40000"/>
          </a:schemeClr>
        </a:solidFill>
      </dgm:spPr>
      <dgm:t>
        <a:bodyPr/>
        <a:lstStyle/>
        <a:p>
          <a:r>
            <a:rPr lang="tr-TR" sz="2400" dirty="0" smtClean="0"/>
            <a:t>ÜRÜN</a:t>
          </a:r>
          <a:endParaRPr lang="tr-TR" sz="2400" dirty="0"/>
        </a:p>
      </dgm:t>
    </dgm:pt>
    <dgm:pt modelId="{54980788-50F0-40EF-AA35-5E0969B79035}" type="parTrans" cxnId="{41EE631C-8A8E-4117-B812-B77AFCE8D0BC}">
      <dgm:prSet/>
      <dgm:spPr/>
      <dgm:t>
        <a:bodyPr/>
        <a:lstStyle/>
        <a:p>
          <a:endParaRPr lang="tr-TR"/>
        </a:p>
      </dgm:t>
    </dgm:pt>
    <dgm:pt modelId="{483A49EC-46ED-48ED-B078-5D7AB6EFA034}" type="sibTrans" cxnId="{41EE631C-8A8E-4117-B812-B77AFCE8D0BC}">
      <dgm:prSet/>
      <dgm:spPr/>
      <dgm:t>
        <a:bodyPr/>
        <a:lstStyle/>
        <a:p>
          <a:endParaRPr lang="tr-TR"/>
        </a:p>
      </dgm:t>
    </dgm:pt>
    <dgm:pt modelId="{ADE52589-D2DE-475F-90DD-81838F0AE305}">
      <dgm:prSet phldrT="[Metin]" custT="1"/>
      <dgm:spPr>
        <a:solidFill>
          <a:schemeClr val="accent3">
            <a:lumMod val="60000"/>
            <a:lumOff val="40000"/>
          </a:schemeClr>
        </a:solidFill>
      </dgm:spPr>
      <dgm:t>
        <a:bodyPr/>
        <a:lstStyle/>
        <a:p>
          <a:r>
            <a:rPr lang="tr-TR" sz="2400" dirty="0" smtClean="0"/>
            <a:t>FİYAT</a:t>
          </a:r>
          <a:endParaRPr lang="tr-TR" sz="2400" dirty="0"/>
        </a:p>
      </dgm:t>
    </dgm:pt>
    <dgm:pt modelId="{DD9A3C67-1050-4E33-A601-FDCE93FB8704}" type="parTrans" cxnId="{80E2897A-BE06-4E0C-BFFF-011D4DF74EF4}">
      <dgm:prSet/>
      <dgm:spPr/>
      <dgm:t>
        <a:bodyPr/>
        <a:lstStyle/>
        <a:p>
          <a:endParaRPr lang="tr-TR"/>
        </a:p>
      </dgm:t>
    </dgm:pt>
    <dgm:pt modelId="{1984AD86-93E9-4194-A19C-F2AF312EFABA}" type="sibTrans" cxnId="{80E2897A-BE06-4E0C-BFFF-011D4DF74EF4}">
      <dgm:prSet/>
      <dgm:spPr/>
      <dgm:t>
        <a:bodyPr/>
        <a:lstStyle/>
        <a:p>
          <a:endParaRPr lang="tr-TR"/>
        </a:p>
      </dgm:t>
    </dgm:pt>
    <dgm:pt modelId="{FFEEEFFB-BFE0-48BA-8C5B-4D300021A433}">
      <dgm:prSet phldrT="[Metin]" custT="1"/>
      <dgm:spPr>
        <a:solidFill>
          <a:schemeClr val="accent3">
            <a:lumMod val="60000"/>
            <a:lumOff val="40000"/>
          </a:schemeClr>
        </a:solidFill>
      </dgm:spPr>
      <dgm:t>
        <a:bodyPr/>
        <a:lstStyle/>
        <a:p>
          <a:r>
            <a:rPr lang="tr-TR" sz="1800" dirty="0" smtClean="0"/>
            <a:t>TUTUNDURMA</a:t>
          </a:r>
          <a:endParaRPr lang="tr-TR" sz="1800" dirty="0"/>
        </a:p>
      </dgm:t>
    </dgm:pt>
    <dgm:pt modelId="{7D16ABE0-EC68-4214-BCE4-4618985250F5}" type="parTrans" cxnId="{9EAAEA2B-8DE6-46C5-B900-14CD5B2C093C}">
      <dgm:prSet/>
      <dgm:spPr/>
      <dgm:t>
        <a:bodyPr/>
        <a:lstStyle/>
        <a:p>
          <a:endParaRPr lang="tr-TR"/>
        </a:p>
      </dgm:t>
    </dgm:pt>
    <dgm:pt modelId="{A0EEADCF-339B-4349-8DC6-C8EE9C782F32}" type="sibTrans" cxnId="{9EAAEA2B-8DE6-46C5-B900-14CD5B2C093C}">
      <dgm:prSet/>
      <dgm:spPr/>
      <dgm:t>
        <a:bodyPr/>
        <a:lstStyle/>
        <a:p>
          <a:endParaRPr lang="tr-TR"/>
        </a:p>
      </dgm:t>
    </dgm:pt>
    <dgm:pt modelId="{CD8C1C33-90AB-4969-AF5E-75E255275F6D}">
      <dgm:prSet phldrT="[Metin]" custT="1"/>
      <dgm:spPr>
        <a:solidFill>
          <a:schemeClr val="accent3">
            <a:lumMod val="60000"/>
            <a:lumOff val="40000"/>
          </a:schemeClr>
        </a:solidFill>
      </dgm:spPr>
      <dgm:t>
        <a:bodyPr/>
        <a:lstStyle/>
        <a:p>
          <a:r>
            <a:rPr lang="tr-TR" sz="2000" dirty="0" smtClean="0"/>
            <a:t>DAĞITIM</a:t>
          </a:r>
          <a:endParaRPr lang="tr-TR" sz="2000" dirty="0"/>
        </a:p>
      </dgm:t>
    </dgm:pt>
    <dgm:pt modelId="{5B20D4BD-9F88-4D65-9101-4B4A66930C7F}" type="parTrans" cxnId="{E4392FD8-99C6-4C1E-92FC-429D056353B4}">
      <dgm:prSet/>
      <dgm:spPr/>
      <dgm:t>
        <a:bodyPr/>
        <a:lstStyle/>
        <a:p>
          <a:endParaRPr lang="tr-TR"/>
        </a:p>
      </dgm:t>
    </dgm:pt>
    <dgm:pt modelId="{6DC761DF-EE4D-45BA-B52F-A8E244B7AD83}" type="sibTrans" cxnId="{E4392FD8-99C6-4C1E-92FC-429D056353B4}">
      <dgm:prSet/>
      <dgm:spPr/>
      <dgm:t>
        <a:bodyPr/>
        <a:lstStyle/>
        <a:p>
          <a:endParaRPr lang="tr-TR"/>
        </a:p>
      </dgm:t>
    </dgm:pt>
    <dgm:pt modelId="{3B990926-B95E-4478-9482-86F69F929B1A}" type="pres">
      <dgm:prSet presAssocID="{3B0B0729-CE3F-4BBC-AA32-641300C29F23}" presName="Name0" presStyleCnt="0">
        <dgm:presLayoutVars>
          <dgm:chMax val="1"/>
          <dgm:dir/>
          <dgm:animLvl val="ctr"/>
          <dgm:resizeHandles val="exact"/>
        </dgm:presLayoutVars>
      </dgm:prSet>
      <dgm:spPr/>
      <dgm:t>
        <a:bodyPr/>
        <a:lstStyle/>
        <a:p>
          <a:endParaRPr lang="tr-TR"/>
        </a:p>
      </dgm:t>
    </dgm:pt>
    <dgm:pt modelId="{794A5C87-4B05-4631-9ADA-7CB6F782A7AC}" type="pres">
      <dgm:prSet presAssocID="{4F8C62CE-69DD-4972-B651-11004131BD82}" presName="centerShape" presStyleLbl="node0" presStyleIdx="0" presStyleCnt="1"/>
      <dgm:spPr/>
      <dgm:t>
        <a:bodyPr/>
        <a:lstStyle/>
        <a:p>
          <a:endParaRPr lang="tr-TR"/>
        </a:p>
      </dgm:t>
    </dgm:pt>
    <dgm:pt modelId="{97233FD2-4E3A-421B-8507-0DE4249A4938}" type="pres">
      <dgm:prSet presAssocID="{E5DA3362-24CC-4E26-9101-8E9DE6E4D715}" presName="node" presStyleLbl="node1" presStyleIdx="0" presStyleCnt="4" custScaleX="151241" custRadScaleRad="98004" custRadScaleInc="1348">
        <dgm:presLayoutVars>
          <dgm:bulletEnabled val="1"/>
        </dgm:presLayoutVars>
      </dgm:prSet>
      <dgm:spPr/>
      <dgm:t>
        <a:bodyPr/>
        <a:lstStyle/>
        <a:p>
          <a:endParaRPr lang="tr-TR"/>
        </a:p>
      </dgm:t>
    </dgm:pt>
    <dgm:pt modelId="{3B811E0C-B607-4FEA-AE6C-7EEC52820DDF}" type="pres">
      <dgm:prSet presAssocID="{E5DA3362-24CC-4E26-9101-8E9DE6E4D715}" presName="dummy" presStyleCnt="0"/>
      <dgm:spPr/>
    </dgm:pt>
    <dgm:pt modelId="{040C3366-7224-4194-8B5B-BF2EF047984F}" type="pres">
      <dgm:prSet presAssocID="{483A49EC-46ED-48ED-B078-5D7AB6EFA034}" presName="sibTrans" presStyleLbl="sibTrans2D1" presStyleIdx="0" presStyleCnt="4"/>
      <dgm:spPr/>
      <dgm:t>
        <a:bodyPr/>
        <a:lstStyle/>
        <a:p>
          <a:endParaRPr lang="tr-TR"/>
        </a:p>
      </dgm:t>
    </dgm:pt>
    <dgm:pt modelId="{AAA8B7F4-18BA-41DD-B21F-C7C12ABA52A0}" type="pres">
      <dgm:prSet presAssocID="{ADE52589-D2DE-475F-90DD-81838F0AE305}" presName="node" presStyleLbl="node1" presStyleIdx="1" presStyleCnt="4" custScaleX="119069">
        <dgm:presLayoutVars>
          <dgm:bulletEnabled val="1"/>
        </dgm:presLayoutVars>
      </dgm:prSet>
      <dgm:spPr/>
      <dgm:t>
        <a:bodyPr/>
        <a:lstStyle/>
        <a:p>
          <a:endParaRPr lang="tr-TR"/>
        </a:p>
      </dgm:t>
    </dgm:pt>
    <dgm:pt modelId="{3E70C7AD-5282-4EA7-A542-20DF625A8182}" type="pres">
      <dgm:prSet presAssocID="{ADE52589-D2DE-475F-90DD-81838F0AE305}" presName="dummy" presStyleCnt="0"/>
      <dgm:spPr/>
    </dgm:pt>
    <dgm:pt modelId="{8AF858F5-B7A7-4E70-8363-ABBE9A86EB5A}" type="pres">
      <dgm:prSet presAssocID="{1984AD86-93E9-4194-A19C-F2AF312EFABA}" presName="sibTrans" presStyleLbl="sibTrans2D1" presStyleIdx="1" presStyleCnt="4"/>
      <dgm:spPr/>
      <dgm:t>
        <a:bodyPr/>
        <a:lstStyle/>
        <a:p>
          <a:endParaRPr lang="tr-TR"/>
        </a:p>
      </dgm:t>
    </dgm:pt>
    <dgm:pt modelId="{F69F6856-BF24-4D6B-87D5-19485C6E1759}" type="pres">
      <dgm:prSet presAssocID="{FFEEEFFB-BFE0-48BA-8C5B-4D300021A433}" presName="node" presStyleLbl="node1" presStyleIdx="2" presStyleCnt="4" custScaleX="199914">
        <dgm:presLayoutVars>
          <dgm:bulletEnabled val="1"/>
        </dgm:presLayoutVars>
      </dgm:prSet>
      <dgm:spPr/>
      <dgm:t>
        <a:bodyPr/>
        <a:lstStyle/>
        <a:p>
          <a:endParaRPr lang="tr-TR"/>
        </a:p>
      </dgm:t>
    </dgm:pt>
    <dgm:pt modelId="{C994702E-C5FC-4F9E-AEDC-3775212DDBD3}" type="pres">
      <dgm:prSet presAssocID="{FFEEEFFB-BFE0-48BA-8C5B-4D300021A433}" presName="dummy" presStyleCnt="0"/>
      <dgm:spPr/>
    </dgm:pt>
    <dgm:pt modelId="{B7223823-2712-4C2A-84D8-0AE3A47850C5}" type="pres">
      <dgm:prSet presAssocID="{A0EEADCF-339B-4349-8DC6-C8EE9C782F32}" presName="sibTrans" presStyleLbl="sibTrans2D1" presStyleIdx="2" presStyleCnt="4"/>
      <dgm:spPr/>
      <dgm:t>
        <a:bodyPr/>
        <a:lstStyle/>
        <a:p>
          <a:endParaRPr lang="tr-TR"/>
        </a:p>
      </dgm:t>
    </dgm:pt>
    <dgm:pt modelId="{26AF0C22-9EDB-4F5B-A7E9-5556360CB8AF}" type="pres">
      <dgm:prSet presAssocID="{CD8C1C33-90AB-4969-AF5E-75E255275F6D}" presName="node" presStyleLbl="node1" presStyleIdx="3" presStyleCnt="4" custScaleX="138614">
        <dgm:presLayoutVars>
          <dgm:bulletEnabled val="1"/>
        </dgm:presLayoutVars>
      </dgm:prSet>
      <dgm:spPr/>
      <dgm:t>
        <a:bodyPr/>
        <a:lstStyle/>
        <a:p>
          <a:endParaRPr lang="tr-TR"/>
        </a:p>
      </dgm:t>
    </dgm:pt>
    <dgm:pt modelId="{55217FC9-64E1-40F1-93FA-B617FBFEC662}" type="pres">
      <dgm:prSet presAssocID="{CD8C1C33-90AB-4969-AF5E-75E255275F6D}" presName="dummy" presStyleCnt="0"/>
      <dgm:spPr/>
    </dgm:pt>
    <dgm:pt modelId="{846ACB3E-9E40-4F42-9623-64051FF5915C}" type="pres">
      <dgm:prSet presAssocID="{6DC761DF-EE4D-45BA-B52F-A8E244B7AD83}" presName="sibTrans" presStyleLbl="sibTrans2D1" presStyleIdx="3" presStyleCnt="4"/>
      <dgm:spPr/>
      <dgm:t>
        <a:bodyPr/>
        <a:lstStyle/>
        <a:p>
          <a:endParaRPr lang="tr-TR"/>
        </a:p>
      </dgm:t>
    </dgm:pt>
  </dgm:ptLst>
  <dgm:cxnLst>
    <dgm:cxn modelId="{CBD58E46-F0A7-4D76-A917-7D94E73AD220}" type="presOf" srcId="{A0EEADCF-339B-4349-8DC6-C8EE9C782F32}" destId="{B7223823-2712-4C2A-84D8-0AE3A47850C5}" srcOrd="0" destOrd="0" presId="urn:microsoft.com/office/officeart/2005/8/layout/radial6"/>
    <dgm:cxn modelId="{E0E6538F-5A42-42FC-8A48-B7FFBF8553E7}" type="presOf" srcId="{E5DA3362-24CC-4E26-9101-8E9DE6E4D715}" destId="{97233FD2-4E3A-421B-8507-0DE4249A4938}" srcOrd="0" destOrd="0" presId="urn:microsoft.com/office/officeart/2005/8/layout/radial6"/>
    <dgm:cxn modelId="{ACBFA9F5-BD6A-44D8-84F0-92299054D7FE}" srcId="{3B0B0729-CE3F-4BBC-AA32-641300C29F23}" destId="{4F8C62CE-69DD-4972-B651-11004131BD82}" srcOrd="0" destOrd="0" parTransId="{2F35193C-9A61-466A-9B2C-1A831FF3C7B6}" sibTransId="{DE58D8F7-8B17-4D83-9D03-3000A9BBBF00}"/>
    <dgm:cxn modelId="{1085EC7C-E4D7-4652-9765-1BA15B4FF1FC}" type="presOf" srcId="{FFEEEFFB-BFE0-48BA-8C5B-4D300021A433}" destId="{F69F6856-BF24-4D6B-87D5-19485C6E1759}" srcOrd="0" destOrd="0" presId="urn:microsoft.com/office/officeart/2005/8/layout/radial6"/>
    <dgm:cxn modelId="{5B569DC2-CABC-4B0B-9C07-3382037EBDB5}" type="presOf" srcId="{1984AD86-93E9-4194-A19C-F2AF312EFABA}" destId="{8AF858F5-B7A7-4E70-8363-ABBE9A86EB5A}" srcOrd="0" destOrd="0" presId="urn:microsoft.com/office/officeart/2005/8/layout/radial6"/>
    <dgm:cxn modelId="{1774969C-EBEC-4B61-AF0F-B26156579F7B}" type="presOf" srcId="{CD8C1C33-90AB-4969-AF5E-75E255275F6D}" destId="{26AF0C22-9EDB-4F5B-A7E9-5556360CB8AF}" srcOrd="0" destOrd="0" presId="urn:microsoft.com/office/officeart/2005/8/layout/radial6"/>
    <dgm:cxn modelId="{9EAAEA2B-8DE6-46C5-B900-14CD5B2C093C}" srcId="{4F8C62CE-69DD-4972-B651-11004131BD82}" destId="{FFEEEFFB-BFE0-48BA-8C5B-4D300021A433}" srcOrd="2" destOrd="0" parTransId="{7D16ABE0-EC68-4214-BCE4-4618985250F5}" sibTransId="{A0EEADCF-339B-4349-8DC6-C8EE9C782F32}"/>
    <dgm:cxn modelId="{67E01735-C4D0-4475-AA52-EC2AFF947855}" type="presOf" srcId="{4F8C62CE-69DD-4972-B651-11004131BD82}" destId="{794A5C87-4B05-4631-9ADA-7CB6F782A7AC}" srcOrd="0" destOrd="0" presId="urn:microsoft.com/office/officeart/2005/8/layout/radial6"/>
    <dgm:cxn modelId="{B5D3F2D4-B1C5-4913-A054-B53E8AE7E362}" type="presOf" srcId="{483A49EC-46ED-48ED-B078-5D7AB6EFA034}" destId="{040C3366-7224-4194-8B5B-BF2EF047984F}" srcOrd="0" destOrd="0" presId="urn:microsoft.com/office/officeart/2005/8/layout/radial6"/>
    <dgm:cxn modelId="{80E2897A-BE06-4E0C-BFFF-011D4DF74EF4}" srcId="{4F8C62CE-69DD-4972-B651-11004131BD82}" destId="{ADE52589-D2DE-475F-90DD-81838F0AE305}" srcOrd="1" destOrd="0" parTransId="{DD9A3C67-1050-4E33-A601-FDCE93FB8704}" sibTransId="{1984AD86-93E9-4194-A19C-F2AF312EFABA}"/>
    <dgm:cxn modelId="{41EE631C-8A8E-4117-B812-B77AFCE8D0BC}" srcId="{4F8C62CE-69DD-4972-B651-11004131BD82}" destId="{E5DA3362-24CC-4E26-9101-8E9DE6E4D715}" srcOrd="0" destOrd="0" parTransId="{54980788-50F0-40EF-AA35-5E0969B79035}" sibTransId="{483A49EC-46ED-48ED-B078-5D7AB6EFA034}"/>
    <dgm:cxn modelId="{E4392FD8-99C6-4C1E-92FC-429D056353B4}" srcId="{4F8C62CE-69DD-4972-B651-11004131BD82}" destId="{CD8C1C33-90AB-4969-AF5E-75E255275F6D}" srcOrd="3" destOrd="0" parTransId="{5B20D4BD-9F88-4D65-9101-4B4A66930C7F}" sibTransId="{6DC761DF-EE4D-45BA-B52F-A8E244B7AD83}"/>
    <dgm:cxn modelId="{34C63FD4-F825-40BA-A8EE-BBA6507D1E96}" type="presOf" srcId="{6DC761DF-EE4D-45BA-B52F-A8E244B7AD83}" destId="{846ACB3E-9E40-4F42-9623-64051FF5915C}" srcOrd="0" destOrd="0" presId="urn:microsoft.com/office/officeart/2005/8/layout/radial6"/>
    <dgm:cxn modelId="{D0E700FE-E75F-4211-9C28-067ABAF48A57}" type="presOf" srcId="{ADE52589-D2DE-475F-90DD-81838F0AE305}" destId="{AAA8B7F4-18BA-41DD-B21F-C7C12ABA52A0}" srcOrd="0" destOrd="0" presId="urn:microsoft.com/office/officeart/2005/8/layout/radial6"/>
    <dgm:cxn modelId="{A7643D7C-4EA1-419F-82FF-7BBA0541AE61}" type="presOf" srcId="{3B0B0729-CE3F-4BBC-AA32-641300C29F23}" destId="{3B990926-B95E-4478-9482-86F69F929B1A}" srcOrd="0" destOrd="0" presId="urn:microsoft.com/office/officeart/2005/8/layout/radial6"/>
    <dgm:cxn modelId="{CCB26FCA-9A48-4F3F-B4C3-BC224329E81E}" type="presParOf" srcId="{3B990926-B95E-4478-9482-86F69F929B1A}" destId="{794A5C87-4B05-4631-9ADA-7CB6F782A7AC}" srcOrd="0" destOrd="0" presId="urn:microsoft.com/office/officeart/2005/8/layout/radial6"/>
    <dgm:cxn modelId="{1CFFB5F2-6203-48E4-8681-D54175D166BF}" type="presParOf" srcId="{3B990926-B95E-4478-9482-86F69F929B1A}" destId="{97233FD2-4E3A-421B-8507-0DE4249A4938}" srcOrd="1" destOrd="0" presId="urn:microsoft.com/office/officeart/2005/8/layout/radial6"/>
    <dgm:cxn modelId="{B6DC96AA-EB18-40A0-B079-C2687456EC1A}" type="presParOf" srcId="{3B990926-B95E-4478-9482-86F69F929B1A}" destId="{3B811E0C-B607-4FEA-AE6C-7EEC52820DDF}" srcOrd="2" destOrd="0" presId="urn:microsoft.com/office/officeart/2005/8/layout/radial6"/>
    <dgm:cxn modelId="{8FFD1A86-0E69-486D-9CC7-4BC204ED0693}" type="presParOf" srcId="{3B990926-B95E-4478-9482-86F69F929B1A}" destId="{040C3366-7224-4194-8B5B-BF2EF047984F}" srcOrd="3" destOrd="0" presId="urn:microsoft.com/office/officeart/2005/8/layout/radial6"/>
    <dgm:cxn modelId="{7D39293E-3B98-4198-8EB1-1609540B0008}" type="presParOf" srcId="{3B990926-B95E-4478-9482-86F69F929B1A}" destId="{AAA8B7F4-18BA-41DD-B21F-C7C12ABA52A0}" srcOrd="4" destOrd="0" presId="urn:microsoft.com/office/officeart/2005/8/layout/radial6"/>
    <dgm:cxn modelId="{B714CDE0-25C9-4C09-8448-2592939EE16C}" type="presParOf" srcId="{3B990926-B95E-4478-9482-86F69F929B1A}" destId="{3E70C7AD-5282-4EA7-A542-20DF625A8182}" srcOrd="5" destOrd="0" presId="urn:microsoft.com/office/officeart/2005/8/layout/radial6"/>
    <dgm:cxn modelId="{81B1609E-47B3-4BC1-827D-3315F5DC122A}" type="presParOf" srcId="{3B990926-B95E-4478-9482-86F69F929B1A}" destId="{8AF858F5-B7A7-4E70-8363-ABBE9A86EB5A}" srcOrd="6" destOrd="0" presId="urn:microsoft.com/office/officeart/2005/8/layout/radial6"/>
    <dgm:cxn modelId="{13EBAA15-2E38-400C-8B23-61445629A78F}" type="presParOf" srcId="{3B990926-B95E-4478-9482-86F69F929B1A}" destId="{F69F6856-BF24-4D6B-87D5-19485C6E1759}" srcOrd="7" destOrd="0" presId="urn:microsoft.com/office/officeart/2005/8/layout/radial6"/>
    <dgm:cxn modelId="{AA1D495A-86D2-4266-9167-5308C9F04552}" type="presParOf" srcId="{3B990926-B95E-4478-9482-86F69F929B1A}" destId="{C994702E-C5FC-4F9E-AEDC-3775212DDBD3}" srcOrd="8" destOrd="0" presId="urn:microsoft.com/office/officeart/2005/8/layout/radial6"/>
    <dgm:cxn modelId="{F88AE978-9852-41A0-8F57-A420DF7B9047}" type="presParOf" srcId="{3B990926-B95E-4478-9482-86F69F929B1A}" destId="{B7223823-2712-4C2A-84D8-0AE3A47850C5}" srcOrd="9" destOrd="0" presId="urn:microsoft.com/office/officeart/2005/8/layout/radial6"/>
    <dgm:cxn modelId="{58F13D9D-43A2-4FF6-80B6-664550F9F401}" type="presParOf" srcId="{3B990926-B95E-4478-9482-86F69F929B1A}" destId="{26AF0C22-9EDB-4F5B-A7E9-5556360CB8AF}" srcOrd="10" destOrd="0" presId="urn:microsoft.com/office/officeart/2005/8/layout/radial6"/>
    <dgm:cxn modelId="{0016A7F4-5473-4C89-BD2C-3E312AF3BF19}" type="presParOf" srcId="{3B990926-B95E-4478-9482-86F69F929B1A}" destId="{55217FC9-64E1-40F1-93FA-B617FBFEC662}" srcOrd="11" destOrd="0" presId="urn:microsoft.com/office/officeart/2005/8/layout/radial6"/>
    <dgm:cxn modelId="{B4B6BD62-FEA9-4897-B8E6-015F58A49737}" type="presParOf" srcId="{3B990926-B95E-4478-9482-86F69F929B1A}" destId="{846ACB3E-9E40-4F42-9623-64051FF5915C}" srcOrd="12"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06DB06E-2AD7-4324-85D0-C43061C4528F}">
      <dsp:nvSpPr>
        <dsp:cNvPr id="0" name=""/>
        <dsp:cNvSpPr/>
      </dsp:nvSpPr>
      <dsp:spPr>
        <a:xfrm>
          <a:off x="1268589" y="-32831"/>
          <a:ext cx="4962170" cy="4962170"/>
        </a:xfrm>
        <a:prstGeom prst="circularArrow">
          <a:avLst>
            <a:gd name="adj1" fmla="val 5544"/>
            <a:gd name="adj2" fmla="val 330680"/>
            <a:gd name="adj3" fmla="val 14508716"/>
            <a:gd name="adj4" fmla="val 16954271"/>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E5316D9-6487-4547-A833-3F49795367E4}">
      <dsp:nvSpPr>
        <dsp:cNvPr id="0" name=""/>
        <dsp:cNvSpPr/>
      </dsp:nvSpPr>
      <dsp:spPr>
        <a:xfrm>
          <a:off x="2973375" y="863"/>
          <a:ext cx="1552599" cy="7762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tr-TR" sz="1900" kern="1200" dirty="0" smtClean="0"/>
            <a:t>İHTİYAÇLAR</a:t>
          </a:r>
          <a:endParaRPr lang="tr-TR" sz="1900" kern="1200" dirty="0"/>
        </a:p>
      </dsp:txBody>
      <dsp:txXfrm>
        <a:off x="2973375" y="863"/>
        <a:ext cx="1552599" cy="776299"/>
      </dsp:txXfrm>
    </dsp:sp>
    <dsp:sp modelId="{8519ACD3-E30C-46A1-B9DB-F83F05A1DE3D}">
      <dsp:nvSpPr>
        <dsp:cNvPr id="0" name=""/>
        <dsp:cNvSpPr/>
      </dsp:nvSpPr>
      <dsp:spPr>
        <a:xfrm>
          <a:off x="5081111" y="2413251"/>
          <a:ext cx="1552599" cy="7762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tr-TR" sz="1900" kern="1200" dirty="0" smtClean="0"/>
            <a:t>MÜŞTERİ SADAKATİ  </a:t>
          </a:r>
          <a:endParaRPr lang="tr-TR" sz="1900" kern="1200" dirty="0"/>
        </a:p>
      </dsp:txBody>
      <dsp:txXfrm>
        <a:off x="5081111" y="2413251"/>
        <a:ext cx="1552599" cy="776299"/>
      </dsp:txXfrm>
    </dsp:sp>
    <dsp:sp modelId="{43679759-2E60-4F4E-82BB-1CAAB4D7BF0C}">
      <dsp:nvSpPr>
        <dsp:cNvPr id="0" name=""/>
        <dsp:cNvSpPr/>
      </dsp:nvSpPr>
      <dsp:spPr>
        <a:xfrm>
          <a:off x="4937104" y="1117104"/>
          <a:ext cx="1552599" cy="7762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tr-TR" sz="1900" kern="1200" dirty="0" smtClean="0"/>
            <a:t>MÜŞTERİ TATMİNİ</a:t>
          </a:r>
          <a:endParaRPr lang="tr-TR" sz="1900" kern="1200" dirty="0"/>
        </a:p>
      </dsp:txBody>
      <dsp:txXfrm>
        <a:off x="4937104" y="1117104"/>
        <a:ext cx="1552599" cy="776299"/>
      </dsp:txXfrm>
    </dsp:sp>
    <dsp:sp modelId="{88246998-F55C-4051-8358-559AB82FCF91}">
      <dsp:nvSpPr>
        <dsp:cNvPr id="0" name=""/>
        <dsp:cNvSpPr/>
      </dsp:nvSpPr>
      <dsp:spPr>
        <a:xfrm>
          <a:off x="4361033" y="3781400"/>
          <a:ext cx="1552599" cy="7762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tr-TR" sz="1900" kern="1200" dirty="0" smtClean="0"/>
            <a:t>TALEP</a:t>
          </a:r>
          <a:endParaRPr lang="tr-TR" sz="1900" kern="1200" dirty="0"/>
        </a:p>
      </dsp:txBody>
      <dsp:txXfrm>
        <a:off x="4361033" y="3781400"/>
        <a:ext cx="1552599" cy="776299"/>
      </dsp:txXfrm>
    </dsp:sp>
    <dsp:sp modelId="{65F6F357-8D0C-4CE3-ADF9-627A861DDEB6}">
      <dsp:nvSpPr>
        <dsp:cNvPr id="0" name=""/>
        <dsp:cNvSpPr/>
      </dsp:nvSpPr>
      <dsp:spPr>
        <a:xfrm>
          <a:off x="1768750" y="3781407"/>
          <a:ext cx="1552599" cy="7762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tr-TR" sz="1900" kern="1200" dirty="0" smtClean="0"/>
            <a:t>DEĞİŞİM </a:t>
          </a:r>
          <a:endParaRPr lang="tr-TR" sz="1900" kern="1200" dirty="0"/>
        </a:p>
      </dsp:txBody>
      <dsp:txXfrm>
        <a:off x="1768750" y="3781407"/>
        <a:ext cx="1552599" cy="776299"/>
      </dsp:txXfrm>
    </dsp:sp>
    <dsp:sp modelId="{50CB966F-BCAA-49C5-8C42-D693C6315165}">
      <dsp:nvSpPr>
        <dsp:cNvPr id="0" name=""/>
        <dsp:cNvSpPr/>
      </dsp:nvSpPr>
      <dsp:spPr>
        <a:xfrm>
          <a:off x="832647" y="2485252"/>
          <a:ext cx="1552599" cy="7762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tr-TR" sz="1900" kern="1200" dirty="0" smtClean="0"/>
            <a:t>ÜRÜNLER</a:t>
          </a:r>
          <a:endParaRPr lang="tr-TR" sz="1900" kern="1200" dirty="0"/>
        </a:p>
      </dsp:txBody>
      <dsp:txXfrm>
        <a:off x="832647" y="2485252"/>
        <a:ext cx="1552599" cy="776299"/>
      </dsp:txXfrm>
    </dsp:sp>
    <dsp:sp modelId="{0A9BB338-CCD1-45D1-9671-53B06C47D451}">
      <dsp:nvSpPr>
        <dsp:cNvPr id="0" name=""/>
        <dsp:cNvSpPr/>
      </dsp:nvSpPr>
      <dsp:spPr>
        <a:xfrm>
          <a:off x="832640" y="1117095"/>
          <a:ext cx="1552599" cy="7762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tr-TR" sz="1900" kern="1200" dirty="0" smtClean="0"/>
            <a:t>İSTEKLER</a:t>
          </a:r>
          <a:endParaRPr lang="tr-TR" sz="1900" kern="1200" dirty="0"/>
        </a:p>
      </dsp:txBody>
      <dsp:txXfrm>
        <a:off x="832640" y="1117095"/>
        <a:ext cx="1552599" cy="77629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DDEC2F9-FBE8-4080-B404-43A250B6A9BC}">
      <dsp:nvSpPr>
        <dsp:cNvPr id="0" name=""/>
        <dsp:cNvSpPr/>
      </dsp:nvSpPr>
      <dsp:spPr>
        <a:xfrm>
          <a:off x="328597" y="35788"/>
          <a:ext cx="3245095" cy="48590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kern="1200" dirty="0" smtClean="0"/>
            <a:t>ÜRETİM ANLAYIŞI</a:t>
          </a:r>
          <a:endParaRPr lang="tr-TR" sz="1800" kern="1200" dirty="0"/>
        </a:p>
      </dsp:txBody>
      <dsp:txXfrm>
        <a:off x="328597" y="35788"/>
        <a:ext cx="2710569" cy="485909"/>
      </dsp:txXfrm>
    </dsp:sp>
    <dsp:sp modelId="{26CC4AD8-D719-4A42-BCF3-F675FB09A108}">
      <dsp:nvSpPr>
        <dsp:cNvPr id="0" name=""/>
        <dsp:cNvSpPr/>
      </dsp:nvSpPr>
      <dsp:spPr>
        <a:xfrm>
          <a:off x="1408719" y="802289"/>
          <a:ext cx="2811372" cy="53608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kern="1200" dirty="0" smtClean="0"/>
            <a:t>ÜRÜN ANLAYIŞI</a:t>
          </a:r>
          <a:endParaRPr lang="tr-TR" sz="1800" kern="1200" dirty="0"/>
        </a:p>
      </dsp:txBody>
      <dsp:txXfrm>
        <a:off x="1408719" y="802289"/>
        <a:ext cx="2336813" cy="536080"/>
      </dsp:txXfrm>
    </dsp:sp>
    <dsp:sp modelId="{9606B6FE-F0E1-4E0D-958A-7D17CE569F57}">
      <dsp:nvSpPr>
        <dsp:cNvPr id="0" name=""/>
        <dsp:cNvSpPr/>
      </dsp:nvSpPr>
      <dsp:spPr>
        <a:xfrm>
          <a:off x="2416833" y="1638460"/>
          <a:ext cx="2662910" cy="5825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kern="1200" dirty="0" smtClean="0"/>
            <a:t>SATIŞ ANLAYIŞI</a:t>
          </a:r>
          <a:endParaRPr lang="tr-TR" sz="1800" kern="1200" dirty="0"/>
        </a:p>
      </dsp:txBody>
      <dsp:txXfrm>
        <a:off x="2416833" y="1638460"/>
        <a:ext cx="2213411" cy="582522"/>
      </dsp:txXfrm>
    </dsp:sp>
    <dsp:sp modelId="{206D30CF-BEEB-456A-AF1D-22501B06E6FF}">
      <dsp:nvSpPr>
        <dsp:cNvPr id="0" name=""/>
        <dsp:cNvSpPr/>
      </dsp:nvSpPr>
      <dsp:spPr>
        <a:xfrm>
          <a:off x="2848623" y="2474640"/>
          <a:ext cx="3240591" cy="62531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kern="1200" dirty="0" smtClean="0"/>
            <a:t>PAZARLAMA ANLAYIŞI</a:t>
          </a:r>
          <a:endParaRPr lang="tr-TR" sz="1800" kern="1200" dirty="0"/>
        </a:p>
      </dsp:txBody>
      <dsp:txXfrm>
        <a:off x="2848623" y="2474640"/>
        <a:ext cx="2693579" cy="625319"/>
      </dsp:txXfrm>
    </dsp:sp>
    <dsp:sp modelId="{CD51459E-A1A8-48BF-A0F7-8F681A8C99A7}">
      <dsp:nvSpPr>
        <dsp:cNvPr id="0" name=""/>
        <dsp:cNvSpPr/>
      </dsp:nvSpPr>
      <dsp:spPr>
        <a:xfrm>
          <a:off x="3712952" y="3450180"/>
          <a:ext cx="2905150" cy="57245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kern="1200" dirty="0" smtClean="0"/>
            <a:t>İLİŞKİSEL PAZARLAMA</a:t>
          </a:r>
          <a:endParaRPr lang="tr-TR" sz="1800" kern="1200" dirty="0"/>
        </a:p>
      </dsp:txBody>
      <dsp:txXfrm>
        <a:off x="3712952" y="3450180"/>
        <a:ext cx="2414761" cy="572455"/>
      </dsp:txXfrm>
    </dsp:sp>
    <dsp:sp modelId="{E59AB174-06D3-4640-B3E3-EF34AC6257CC}">
      <dsp:nvSpPr>
        <dsp:cNvPr id="0" name=""/>
        <dsp:cNvSpPr/>
      </dsp:nvSpPr>
      <dsp:spPr>
        <a:xfrm rot="10800000" flipH="1" flipV="1">
          <a:off x="5312564" y="614594"/>
          <a:ext cx="380346" cy="536098"/>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endParaRPr lang="tr-TR" sz="2700" kern="1200"/>
        </a:p>
      </dsp:txBody>
      <dsp:txXfrm rot="10800000" flipH="1" flipV="1">
        <a:off x="5312564" y="614594"/>
        <a:ext cx="380346" cy="536098"/>
      </dsp:txXfrm>
    </dsp:sp>
    <dsp:sp modelId="{60893247-47C7-4725-8587-50BA124A5B57}">
      <dsp:nvSpPr>
        <dsp:cNvPr id="0" name=""/>
        <dsp:cNvSpPr/>
      </dsp:nvSpPr>
      <dsp:spPr>
        <a:xfrm>
          <a:off x="5662189" y="1563209"/>
          <a:ext cx="543523" cy="543523"/>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endParaRPr lang="tr-TR" sz="2500" kern="1200"/>
        </a:p>
      </dsp:txBody>
      <dsp:txXfrm>
        <a:off x="5662189" y="1563209"/>
        <a:ext cx="543523" cy="543523"/>
      </dsp:txXfrm>
    </dsp:sp>
    <dsp:sp modelId="{3AE0138B-47C0-4646-AC38-1AD114AE8B51}">
      <dsp:nvSpPr>
        <dsp:cNvPr id="0" name=""/>
        <dsp:cNvSpPr/>
      </dsp:nvSpPr>
      <dsp:spPr>
        <a:xfrm>
          <a:off x="6093401" y="2501599"/>
          <a:ext cx="543523" cy="543523"/>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endParaRPr lang="tr-TR" sz="2500" kern="1200"/>
        </a:p>
      </dsp:txBody>
      <dsp:txXfrm>
        <a:off x="6093401" y="2501599"/>
        <a:ext cx="543523" cy="543523"/>
      </dsp:txXfrm>
    </dsp:sp>
    <dsp:sp modelId="{A1B66390-7F22-44DD-9019-DD203157FA4E}">
      <dsp:nvSpPr>
        <dsp:cNvPr id="0" name=""/>
        <dsp:cNvSpPr/>
      </dsp:nvSpPr>
      <dsp:spPr>
        <a:xfrm>
          <a:off x="6190537" y="662921"/>
          <a:ext cx="110291" cy="543523"/>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tr-TR" sz="3200" kern="1200"/>
        </a:p>
      </dsp:txBody>
      <dsp:txXfrm>
        <a:off x="6190537" y="662921"/>
        <a:ext cx="110291" cy="543523"/>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8FDC5F0-4D93-4CA1-8CCC-DC7A3388BBD5}">
      <dsp:nvSpPr>
        <dsp:cNvPr id="0" name=""/>
        <dsp:cNvSpPr/>
      </dsp:nvSpPr>
      <dsp:spPr>
        <a:xfrm>
          <a:off x="3506044" y="2192673"/>
          <a:ext cx="2679934" cy="2679934"/>
        </a:xfrm>
        <a:prstGeom prst="gear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kern="1200" dirty="0" smtClean="0"/>
            <a:t>Makro Çevre</a:t>
          </a:r>
          <a:endParaRPr lang="tr-TR" sz="2400" kern="1200" dirty="0"/>
        </a:p>
      </dsp:txBody>
      <dsp:txXfrm>
        <a:off x="3506044" y="2192673"/>
        <a:ext cx="2679934" cy="2679934"/>
      </dsp:txXfrm>
    </dsp:sp>
    <dsp:sp modelId="{14412D73-95C2-4B2D-AAD1-A572C26D51B1}">
      <dsp:nvSpPr>
        <dsp:cNvPr id="0" name=""/>
        <dsp:cNvSpPr/>
      </dsp:nvSpPr>
      <dsp:spPr>
        <a:xfrm>
          <a:off x="1946810" y="1559234"/>
          <a:ext cx="1949043" cy="1949043"/>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tr-TR" sz="2100" kern="1200" dirty="0" smtClean="0"/>
            <a:t>Rekabet Çevresi</a:t>
          </a:r>
          <a:endParaRPr lang="tr-TR" sz="2100" kern="1200" dirty="0"/>
        </a:p>
      </dsp:txBody>
      <dsp:txXfrm>
        <a:off x="1946810" y="1559234"/>
        <a:ext cx="1949043" cy="1949043"/>
      </dsp:txXfrm>
    </dsp:sp>
    <dsp:sp modelId="{A286AFB5-6A06-48C3-B9F1-A98977441AC6}">
      <dsp:nvSpPr>
        <dsp:cNvPr id="0" name=""/>
        <dsp:cNvSpPr/>
      </dsp:nvSpPr>
      <dsp:spPr>
        <a:xfrm rot="20700000">
          <a:off x="3038473" y="214593"/>
          <a:ext cx="1909664" cy="1909664"/>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tr-TR" sz="2100" kern="1200" dirty="0" smtClean="0"/>
            <a:t>İşletme Çevresi</a:t>
          </a:r>
          <a:endParaRPr lang="tr-TR" sz="2100" kern="1200" dirty="0"/>
        </a:p>
      </dsp:txBody>
      <dsp:txXfrm>
        <a:off x="3457318" y="633439"/>
        <a:ext cx="1071973" cy="1071973"/>
      </dsp:txXfrm>
    </dsp:sp>
    <dsp:sp modelId="{3A22FD04-48E9-4122-9465-4D88CB91B404}">
      <dsp:nvSpPr>
        <dsp:cNvPr id="0" name=""/>
        <dsp:cNvSpPr/>
      </dsp:nvSpPr>
      <dsp:spPr>
        <a:xfrm>
          <a:off x="3307492" y="1783988"/>
          <a:ext cx="3430316" cy="3430316"/>
        </a:xfrm>
        <a:prstGeom prst="circularArrow">
          <a:avLst>
            <a:gd name="adj1" fmla="val 4687"/>
            <a:gd name="adj2" fmla="val 299029"/>
            <a:gd name="adj3" fmla="val 2530285"/>
            <a:gd name="adj4" fmla="val 15831190"/>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F286EA4-E79C-4568-93CE-80EF95C96F33}">
      <dsp:nvSpPr>
        <dsp:cNvPr id="0" name=""/>
        <dsp:cNvSpPr/>
      </dsp:nvSpPr>
      <dsp:spPr>
        <a:xfrm>
          <a:off x="1601638" y="1125074"/>
          <a:ext cx="2492338" cy="2492338"/>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CB8BC78-6BB8-47B0-9C1A-24D5772D0D4D}">
      <dsp:nvSpPr>
        <dsp:cNvPr id="0" name=""/>
        <dsp:cNvSpPr/>
      </dsp:nvSpPr>
      <dsp:spPr>
        <a:xfrm>
          <a:off x="2596748" y="-206605"/>
          <a:ext cx="2687243" cy="2687243"/>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43A3F78-1A79-4281-98F6-6F709C5D2711}">
      <dsp:nvSpPr>
        <dsp:cNvPr id="0" name=""/>
        <dsp:cNvSpPr/>
      </dsp:nvSpPr>
      <dsp:spPr>
        <a:xfrm>
          <a:off x="219436" y="1405136"/>
          <a:ext cx="2053368" cy="212314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tr-TR" sz="3200" kern="1200" dirty="0" smtClean="0"/>
            <a:t>NÜFUS</a:t>
          </a:r>
          <a:endParaRPr lang="tr-TR" sz="3200" kern="1200" dirty="0"/>
        </a:p>
      </dsp:txBody>
      <dsp:txXfrm>
        <a:off x="219436" y="1405136"/>
        <a:ext cx="2053368" cy="2123145"/>
      </dsp:txXfrm>
    </dsp:sp>
    <dsp:sp modelId="{EB00CB26-9A7A-4C39-8B2F-4D326276AEAE}">
      <dsp:nvSpPr>
        <dsp:cNvPr id="0" name=""/>
        <dsp:cNvSpPr/>
      </dsp:nvSpPr>
      <dsp:spPr>
        <a:xfrm rot="20401585">
          <a:off x="2775922" y="1437899"/>
          <a:ext cx="1558698" cy="37910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tr-TR" sz="1000" kern="1200"/>
        </a:p>
      </dsp:txBody>
      <dsp:txXfrm rot="20401585">
        <a:off x="2775922" y="1437899"/>
        <a:ext cx="1558698" cy="379105"/>
      </dsp:txXfrm>
    </dsp:sp>
    <dsp:sp modelId="{0CDB1E4C-212E-4DAB-833D-0AECB4A8834F}">
      <dsp:nvSpPr>
        <dsp:cNvPr id="0" name=""/>
        <dsp:cNvSpPr/>
      </dsp:nvSpPr>
      <dsp:spPr>
        <a:xfrm>
          <a:off x="4937097" y="181001"/>
          <a:ext cx="1385058" cy="1385058"/>
        </a:xfrm>
        <a:prstGeom prst="ellipse">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tr-TR" sz="1000" kern="1200" dirty="0" smtClean="0"/>
            <a:t>YAŞLILAR</a:t>
          </a:r>
          <a:endParaRPr lang="tr-TR" sz="1000" kern="1200" dirty="0"/>
        </a:p>
      </dsp:txBody>
      <dsp:txXfrm>
        <a:off x="4937097" y="181001"/>
        <a:ext cx="1385058" cy="1385058"/>
      </dsp:txXfrm>
    </dsp:sp>
    <dsp:sp modelId="{4A3308A0-FC6A-443A-B990-B5045D80FDC3}">
      <dsp:nvSpPr>
        <dsp:cNvPr id="0" name=""/>
        <dsp:cNvSpPr/>
      </dsp:nvSpPr>
      <dsp:spPr>
        <a:xfrm rot="21501136">
          <a:off x="3064251" y="2197392"/>
          <a:ext cx="1909363" cy="37910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tr-TR" sz="1000" kern="1200"/>
        </a:p>
      </dsp:txBody>
      <dsp:txXfrm rot="21501136">
        <a:off x="3064251" y="2197392"/>
        <a:ext cx="1909363" cy="379105"/>
      </dsp:txXfrm>
    </dsp:sp>
    <dsp:sp modelId="{83D4C792-0BC0-4499-9E5C-EBB7578990E5}">
      <dsp:nvSpPr>
        <dsp:cNvPr id="0" name=""/>
        <dsp:cNvSpPr/>
      </dsp:nvSpPr>
      <dsp:spPr>
        <a:xfrm>
          <a:off x="5873205" y="1621154"/>
          <a:ext cx="1385058" cy="1385058"/>
        </a:xfrm>
        <a:prstGeom prst="ellipse">
          <a:avLst/>
        </a:prstGeom>
        <a:solidFill>
          <a:schemeClr val="accent3">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tr-TR" sz="1000" kern="1200" dirty="0" smtClean="0"/>
            <a:t>YAŞLILAR</a:t>
          </a:r>
          <a:endParaRPr lang="tr-TR" sz="1000" kern="1200" dirty="0"/>
        </a:p>
      </dsp:txBody>
      <dsp:txXfrm>
        <a:off x="5873205" y="1621154"/>
        <a:ext cx="1385058" cy="1385058"/>
      </dsp:txXfrm>
    </dsp:sp>
    <dsp:sp modelId="{54602429-1BAC-4A89-A2BF-847DECEECA21}">
      <dsp:nvSpPr>
        <dsp:cNvPr id="0" name=""/>
        <dsp:cNvSpPr/>
      </dsp:nvSpPr>
      <dsp:spPr>
        <a:xfrm rot="1084871">
          <a:off x="2791506" y="3031641"/>
          <a:ext cx="1531065" cy="37910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tr-TR" sz="1000" kern="1200"/>
        </a:p>
      </dsp:txBody>
      <dsp:txXfrm rot="1084871">
        <a:off x="2791506" y="3031641"/>
        <a:ext cx="1531065" cy="379105"/>
      </dsp:txXfrm>
    </dsp:sp>
    <dsp:sp modelId="{87672261-DA15-4439-9A7D-48DD95ADD717}">
      <dsp:nvSpPr>
        <dsp:cNvPr id="0" name=""/>
        <dsp:cNvSpPr/>
      </dsp:nvSpPr>
      <dsp:spPr>
        <a:xfrm>
          <a:off x="4937106" y="3205340"/>
          <a:ext cx="1385058" cy="1385058"/>
        </a:xfrm>
        <a:prstGeom prst="ellipse">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tr-TR" sz="1000" kern="1200" dirty="0" smtClean="0"/>
            <a:t>ÇOCUKLAR</a:t>
          </a:r>
          <a:endParaRPr lang="tr-TR" sz="1000" kern="1200" dirty="0"/>
        </a:p>
      </dsp:txBody>
      <dsp:txXfrm>
        <a:off x="4937106" y="3205340"/>
        <a:ext cx="1385058" cy="1385058"/>
      </dsp:txXfrm>
    </dsp:sp>
    <dsp:sp modelId="{38C8B83D-8E28-4009-9134-5FECE81D386D}">
      <dsp:nvSpPr>
        <dsp:cNvPr id="0" name=""/>
        <dsp:cNvSpPr/>
      </dsp:nvSpPr>
      <dsp:spPr>
        <a:xfrm rot="21522468">
          <a:off x="2684412" y="2233516"/>
          <a:ext cx="992745" cy="37910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tr-TR" sz="1000" kern="1200"/>
        </a:p>
      </dsp:txBody>
      <dsp:txXfrm rot="21522468">
        <a:off x="2684412" y="2233516"/>
        <a:ext cx="992745" cy="379105"/>
      </dsp:txXfrm>
    </dsp:sp>
    <dsp:sp modelId="{65495F44-3C2F-4143-861A-CB7A81DAD948}">
      <dsp:nvSpPr>
        <dsp:cNvPr id="0" name=""/>
        <dsp:cNvSpPr/>
      </dsp:nvSpPr>
      <dsp:spPr>
        <a:xfrm>
          <a:off x="4145012" y="1693168"/>
          <a:ext cx="1385058" cy="1385058"/>
        </a:xfrm>
        <a:prstGeom prst="ellipse">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tr-TR" sz="1000" kern="1200" dirty="0" smtClean="0"/>
            <a:t>GENÇLERORTA </a:t>
          </a:r>
          <a:endParaRPr lang="tr-TR" sz="1000" kern="1200" dirty="0"/>
        </a:p>
      </dsp:txBody>
      <dsp:txXfrm>
        <a:off x="4145012" y="1693168"/>
        <a:ext cx="1385058" cy="1385058"/>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A6A8E82D-CB18-4DB0-B98C-5B7D923697F7}" type="datetimeFigureOut">
              <a:rPr lang="tr-TR" smtClean="0"/>
              <a:pPr/>
              <a:t>18.11.2020</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992B3528-3681-468E-83EB-333390651891}"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6A8E82D-CB18-4DB0-B98C-5B7D923697F7}" type="datetimeFigureOut">
              <a:rPr lang="tr-TR" smtClean="0"/>
              <a:pPr/>
              <a:t>18.11.2020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992B3528-3681-468E-83EB-33339065189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6A8E82D-CB18-4DB0-B98C-5B7D923697F7}" type="datetimeFigureOut">
              <a:rPr lang="tr-TR" smtClean="0"/>
              <a:pPr/>
              <a:t>18.11.2020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992B3528-3681-468E-83EB-33339065189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6A8E82D-CB18-4DB0-B98C-5B7D923697F7}" type="datetimeFigureOut">
              <a:rPr lang="tr-TR" smtClean="0"/>
              <a:pPr/>
              <a:t>18.11.2020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992B3528-3681-468E-83EB-33339065189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A6A8E82D-CB18-4DB0-B98C-5B7D923697F7}" type="datetimeFigureOut">
              <a:rPr lang="tr-TR" smtClean="0"/>
              <a:pPr/>
              <a:t>18.11.2020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992B3528-3681-468E-83EB-333390651891}"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A6A8E82D-CB18-4DB0-B98C-5B7D923697F7}" type="datetimeFigureOut">
              <a:rPr lang="tr-TR" smtClean="0"/>
              <a:pPr/>
              <a:t>18.11.2020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992B3528-3681-468E-83EB-33339065189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A6A8E82D-CB18-4DB0-B98C-5B7D923697F7}" type="datetimeFigureOut">
              <a:rPr lang="tr-TR" smtClean="0"/>
              <a:pPr/>
              <a:t>18.11.2020</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992B3528-3681-468E-83EB-33339065189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A6A8E82D-CB18-4DB0-B98C-5B7D923697F7}" type="datetimeFigureOut">
              <a:rPr lang="tr-TR" smtClean="0"/>
              <a:pPr/>
              <a:t>18.11.2020</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992B3528-3681-468E-83EB-33339065189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A6A8E82D-CB18-4DB0-B98C-5B7D923697F7}" type="datetimeFigureOut">
              <a:rPr lang="tr-TR" smtClean="0"/>
              <a:pPr/>
              <a:t>18.11.2020</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992B3528-3681-468E-83EB-333390651891}"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A6A8E82D-CB18-4DB0-B98C-5B7D923697F7}" type="datetimeFigureOut">
              <a:rPr lang="tr-TR" smtClean="0"/>
              <a:pPr/>
              <a:t>18.11.2020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992B3528-3681-468E-83EB-33339065189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A6A8E82D-CB18-4DB0-B98C-5B7D923697F7}" type="datetimeFigureOut">
              <a:rPr lang="tr-TR" smtClean="0"/>
              <a:pPr/>
              <a:t>18.11.2020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992B3528-3681-468E-83EB-333390651891}"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6A8E82D-CB18-4DB0-B98C-5B7D923697F7}" type="datetimeFigureOut">
              <a:rPr lang="tr-TR" smtClean="0"/>
              <a:pPr/>
              <a:t>18.11.2020</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92B3528-3681-468E-83EB-333390651891}"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331640" y="332656"/>
            <a:ext cx="7406640" cy="2736304"/>
          </a:xfrm>
        </p:spPr>
        <p:txBody>
          <a:bodyPr>
            <a:normAutofit fontScale="90000"/>
          </a:bodyPr>
          <a:lstStyle/>
          <a:p>
            <a:r>
              <a:rPr lang="tr-TR" b="1" dirty="0" smtClean="0">
                <a:solidFill>
                  <a:schemeClr val="tx2">
                    <a:lumMod val="60000"/>
                    <a:lumOff val="40000"/>
                  </a:schemeClr>
                </a:solidFill>
              </a:rPr>
              <a:t/>
            </a:r>
            <a:br>
              <a:rPr lang="tr-TR" b="1" dirty="0" smtClean="0">
                <a:solidFill>
                  <a:schemeClr val="tx2">
                    <a:lumMod val="60000"/>
                    <a:lumOff val="40000"/>
                  </a:schemeClr>
                </a:solidFill>
              </a:rPr>
            </a:br>
            <a:r>
              <a:rPr lang="tr-TR" b="1" dirty="0" smtClean="0">
                <a:solidFill>
                  <a:schemeClr val="tx2">
                    <a:lumMod val="60000"/>
                    <a:lumOff val="40000"/>
                  </a:schemeClr>
                </a:solidFill>
              </a:rPr>
              <a:t/>
            </a:r>
            <a:br>
              <a:rPr lang="tr-TR" b="1" dirty="0" smtClean="0">
                <a:solidFill>
                  <a:schemeClr val="tx2">
                    <a:lumMod val="60000"/>
                    <a:lumOff val="40000"/>
                  </a:schemeClr>
                </a:solidFill>
              </a:rPr>
            </a:br>
            <a:r>
              <a:rPr lang="tr-TR" b="1" dirty="0" smtClean="0">
                <a:solidFill>
                  <a:schemeClr val="tx2">
                    <a:lumMod val="60000"/>
                    <a:lumOff val="40000"/>
                  </a:schemeClr>
                </a:solidFill>
              </a:rPr>
              <a:t/>
            </a:r>
            <a:br>
              <a:rPr lang="tr-TR" b="1" dirty="0" smtClean="0">
                <a:solidFill>
                  <a:schemeClr val="tx2">
                    <a:lumMod val="60000"/>
                    <a:lumOff val="40000"/>
                  </a:schemeClr>
                </a:solidFill>
              </a:rPr>
            </a:br>
            <a:r>
              <a:rPr lang="tr-TR" b="1" dirty="0" smtClean="0">
                <a:solidFill>
                  <a:schemeClr val="tx2">
                    <a:lumMod val="60000"/>
                    <a:lumOff val="40000"/>
                  </a:schemeClr>
                </a:solidFill>
              </a:rPr>
              <a:t/>
            </a:r>
            <a:br>
              <a:rPr lang="tr-TR" b="1" dirty="0" smtClean="0">
                <a:solidFill>
                  <a:schemeClr val="tx2">
                    <a:lumMod val="60000"/>
                    <a:lumOff val="40000"/>
                  </a:schemeClr>
                </a:solidFill>
              </a:rPr>
            </a:br>
            <a:r>
              <a:rPr lang="tr-TR" b="1" dirty="0" smtClean="0">
                <a:solidFill>
                  <a:schemeClr val="tx2">
                    <a:lumMod val="60000"/>
                    <a:lumOff val="40000"/>
                  </a:schemeClr>
                </a:solidFill>
              </a:rPr>
              <a:t/>
            </a:r>
            <a:br>
              <a:rPr lang="tr-TR" b="1" dirty="0" smtClean="0">
                <a:solidFill>
                  <a:schemeClr val="tx2">
                    <a:lumMod val="60000"/>
                    <a:lumOff val="40000"/>
                  </a:schemeClr>
                </a:solidFill>
              </a:rPr>
            </a:br>
            <a:r>
              <a:rPr lang="tr-TR" b="1" dirty="0" smtClean="0">
                <a:solidFill>
                  <a:schemeClr val="tx2">
                    <a:lumMod val="60000"/>
                    <a:lumOff val="40000"/>
                  </a:schemeClr>
                </a:solidFill>
              </a:rPr>
              <a:t/>
            </a:r>
            <a:br>
              <a:rPr lang="tr-TR" b="1" dirty="0" smtClean="0">
                <a:solidFill>
                  <a:schemeClr val="tx2">
                    <a:lumMod val="60000"/>
                    <a:lumOff val="40000"/>
                  </a:schemeClr>
                </a:solidFill>
              </a:rPr>
            </a:br>
            <a:r>
              <a:rPr lang="tr-TR" b="1" dirty="0" smtClean="0">
                <a:solidFill>
                  <a:schemeClr val="tx2">
                    <a:lumMod val="60000"/>
                    <a:lumOff val="40000"/>
                  </a:schemeClr>
                </a:solidFill>
              </a:rPr>
              <a:t/>
            </a:r>
            <a:br>
              <a:rPr lang="tr-TR" b="1" dirty="0" smtClean="0">
                <a:solidFill>
                  <a:schemeClr val="tx2">
                    <a:lumMod val="60000"/>
                    <a:lumOff val="40000"/>
                  </a:schemeClr>
                </a:solidFill>
              </a:rPr>
            </a:br>
            <a:r>
              <a:rPr lang="tr-TR" b="1" dirty="0" smtClean="0">
                <a:solidFill>
                  <a:schemeClr val="tx2">
                    <a:lumMod val="60000"/>
                    <a:lumOff val="40000"/>
                  </a:schemeClr>
                </a:solidFill>
              </a:rPr>
              <a:t/>
            </a:r>
            <a:br>
              <a:rPr lang="tr-TR" b="1" dirty="0" smtClean="0">
                <a:solidFill>
                  <a:schemeClr val="tx2">
                    <a:lumMod val="60000"/>
                    <a:lumOff val="40000"/>
                  </a:schemeClr>
                </a:solidFill>
              </a:rPr>
            </a:br>
            <a:r>
              <a:rPr lang="tr-TR" b="1" dirty="0" smtClean="0">
                <a:solidFill>
                  <a:schemeClr val="tx2">
                    <a:lumMod val="60000"/>
                    <a:lumOff val="40000"/>
                  </a:schemeClr>
                </a:solidFill>
              </a:rPr>
              <a:t/>
            </a:r>
            <a:br>
              <a:rPr lang="tr-TR" b="1" dirty="0" smtClean="0">
                <a:solidFill>
                  <a:schemeClr val="tx2">
                    <a:lumMod val="60000"/>
                    <a:lumOff val="40000"/>
                  </a:schemeClr>
                </a:solidFill>
              </a:rPr>
            </a:br>
            <a:r>
              <a:rPr lang="tr-TR" b="1" dirty="0" smtClean="0">
                <a:solidFill>
                  <a:schemeClr val="tx2">
                    <a:lumMod val="60000"/>
                    <a:lumOff val="40000"/>
                  </a:schemeClr>
                </a:solidFill>
              </a:rPr>
              <a:t/>
            </a:r>
            <a:br>
              <a:rPr lang="tr-TR" b="1" dirty="0" smtClean="0">
                <a:solidFill>
                  <a:schemeClr val="tx2">
                    <a:lumMod val="60000"/>
                    <a:lumOff val="40000"/>
                  </a:schemeClr>
                </a:solidFill>
              </a:rPr>
            </a:br>
            <a:r>
              <a:rPr lang="tr-TR" b="1" dirty="0" smtClean="0">
                <a:solidFill>
                  <a:schemeClr val="tx2">
                    <a:lumMod val="60000"/>
                    <a:lumOff val="40000"/>
                  </a:schemeClr>
                </a:solidFill>
              </a:rPr>
              <a:t/>
            </a:r>
            <a:br>
              <a:rPr lang="tr-TR" b="1" dirty="0" smtClean="0">
                <a:solidFill>
                  <a:schemeClr val="tx2">
                    <a:lumMod val="60000"/>
                    <a:lumOff val="40000"/>
                  </a:schemeClr>
                </a:solidFill>
              </a:rPr>
            </a:br>
            <a:r>
              <a:rPr lang="tr-TR" b="1" dirty="0" smtClean="0">
                <a:solidFill>
                  <a:schemeClr val="tx2">
                    <a:lumMod val="60000"/>
                    <a:lumOff val="40000"/>
                  </a:schemeClr>
                </a:solidFill>
              </a:rPr>
              <a:t>																			</a:t>
            </a:r>
            <a:br>
              <a:rPr lang="tr-TR" b="1" dirty="0" smtClean="0">
                <a:solidFill>
                  <a:schemeClr val="tx2">
                    <a:lumMod val="60000"/>
                    <a:lumOff val="40000"/>
                  </a:schemeClr>
                </a:solidFill>
              </a:rPr>
            </a:br>
            <a:r>
              <a:rPr lang="tr-TR" b="1" dirty="0" smtClean="0">
                <a:solidFill>
                  <a:schemeClr val="tx2">
                    <a:lumMod val="60000"/>
                    <a:lumOff val="40000"/>
                  </a:schemeClr>
                </a:solidFill>
              </a:rPr>
              <a:t> PAZARLAMA YÖNETİMİ      DERSİ  VİZE NOTLARI</a:t>
            </a:r>
            <a:endParaRPr lang="tr-TR" b="1" dirty="0">
              <a:solidFill>
                <a:schemeClr val="tx2">
                  <a:lumMod val="60000"/>
                  <a:lumOff val="40000"/>
                </a:schemeClr>
              </a:solidFill>
            </a:endParaRPr>
          </a:p>
        </p:txBody>
      </p:sp>
      <p:sp>
        <p:nvSpPr>
          <p:cNvPr id="3" name="2 Alt Başlık"/>
          <p:cNvSpPr>
            <a:spLocks noGrp="1"/>
          </p:cNvSpPr>
          <p:nvPr>
            <p:ph type="subTitle" idx="1"/>
          </p:nvPr>
        </p:nvSpPr>
        <p:spPr>
          <a:xfrm>
            <a:off x="1432560" y="3140968"/>
            <a:ext cx="7406640" cy="1296144"/>
          </a:xfrm>
        </p:spPr>
        <p:txBody>
          <a:bodyPr>
            <a:normAutofit/>
          </a:bodyPr>
          <a:lstStyle/>
          <a:p>
            <a:endParaRPr lang="tr-TR" sz="3600" b="1" dirty="0" smtClean="0"/>
          </a:p>
          <a:p>
            <a:r>
              <a:rPr lang="tr-TR" sz="3600" b="1" dirty="0" smtClean="0">
                <a:solidFill>
                  <a:schemeClr val="tx1"/>
                </a:solidFill>
              </a:rPr>
              <a:t>ÖĞR. GÖR. HASAN AKTAŞ</a:t>
            </a:r>
            <a:endParaRPr lang="tr-TR" sz="3600" b="1"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normAutofit/>
          </a:bodyPr>
          <a:lstStyle/>
          <a:p>
            <a:r>
              <a:rPr lang="tr-TR" sz="4000" dirty="0" smtClean="0"/>
              <a:t>İhtiyaç ve istek kavramları birçok kişi tarafından karıştırılmaktadır. Örneğin bir makyaj malzemesi bir ihtiyaç değil sadece bir istektir; ihtiyaç ise güzel görünme arzusudur.</a:t>
            </a:r>
            <a:endParaRPr lang="tr-TR" sz="4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a:xfrm>
            <a:off x="1435608" y="548680"/>
            <a:ext cx="7498080" cy="5699720"/>
          </a:xfrm>
        </p:spPr>
        <p:txBody>
          <a:bodyPr>
            <a:normAutofit/>
          </a:bodyPr>
          <a:lstStyle/>
          <a:p>
            <a:r>
              <a:rPr lang="tr-TR" b="1" dirty="0" smtClean="0"/>
              <a:t>TALEP</a:t>
            </a:r>
            <a:r>
              <a:rPr lang="tr-TR" dirty="0" smtClean="0"/>
              <a:t> : Alım gücü ile desteklenmiş olan isteklerdir.Tüketiciler sonsuz sayıda isteklere sahiptir ancak bu istekleri tatmin etme ihtimali sahip olduğu kaynaklarla sınırlıdır.</a:t>
            </a:r>
          </a:p>
          <a:p>
            <a:r>
              <a:rPr lang="tr-TR" b="1" dirty="0" smtClean="0"/>
              <a:t>ÜRÜN</a:t>
            </a:r>
            <a:r>
              <a:rPr lang="tr-TR" dirty="0" smtClean="0"/>
              <a:t> : Tüketici ihtiyaçlarını ve isteklerini karşılamak üzere pazara tüketicinin tercihine sunulmuş olan         bir özellikler paketi veya bütünü olarak düşünülebilir. Somut ve soyut özelliklere sahip olabilirler.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a:xfrm>
            <a:off x="1435608" y="548680"/>
            <a:ext cx="7498080" cy="5699720"/>
          </a:xfrm>
        </p:spPr>
        <p:txBody>
          <a:bodyPr>
            <a:normAutofit lnSpcReduction="10000"/>
          </a:bodyPr>
          <a:lstStyle/>
          <a:p>
            <a:r>
              <a:rPr lang="tr-TR" sz="2800" b="1" dirty="0" smtClean="0"/>
              <a:t>MÜŞTERİ TATMİNİ ( MEMNUNİYET )  </a:t>
            </a:r>
            <a:r>
              <a:rPr lang="tr-TR" dirty="0" smtClean="0"/>
              <a:t>: Tüketicinin satın aldığı ürünün, istek ve ihtiyaçları karşılama derecesinin bir ölçüsüdür.</a:t>
            </a:r>
          </a:p>
          <a:p>
            <a:r>
              <a:rPr lang="tr-TR" sz="2800" b="1" dirty="0" smtClean="0"/>
              <a:t>MÜŞTERİ SADAKATİ </a:t>
            </a:r>
            <a:r>
              <a:rPr lang="tr-TR" dirty="0" smtClean="0"/>
              <a:t>: Tüketicinin bir marka ürün ya da işletme hakkında geliştirdiği olumlu tutumdur.Buna göre tüketici,memnun olduğu marka ürün ya da işletmenin sürekli kullanıcısı olması söz konusudur. Burada tüketicinin duygusal olarak bağ kurması sadakat olarak yorumlanmaktadır. </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PAZARLAMANIN AMACI NEDİR VE NİÇİN ÖNEMLİDİR ?</a:t>
            </a:r>
            <a:endParaRPr lang="tr-TR" dirty="0"/>
          </a:p>
        </p:txBody>
      </p:sp>
      <p:sp>
        <p:nvSpPr>
          <p:cNvPr id="3" name="2 İçerik Yer Tutucusu"/>
          <p:cNvSpPr>
            <a:spLocks noGrp="1"/>
          </p:cNvSpPr>
          <p:nvPr>
            <p:ph idx="1"/>
          </p:nvPr>
        </p:nvSpPr>
        <p:spPr/>
        <p:txBody>
          <a:bodyPr>
            <a:normAutofit lnSpcReduction="10000"/>
          </a:bodyPr>
          <a:lstStyle/>
          <a:p>
            <a:r>
              <a:rPr lang="tr-TR" dirty="0" smtClean="0"/>
              <a:t>Başlangıçta pazarlama, daha çok kar amaçlı işletmeler işletmeler için uygun olan bir işletme fonksiyonuydu, ancak takip eden yıllarda özellikle 1970’lerin başlarından sonra kar amaçsız işletmelerce de kullanılabileceği benimsenmiştir. Kiliseler, vakıflar, sivil toplum örgütleri de özellikle halkla ilişkiler ve tanıtım amaçlı olarak pazarlama ve iletişim kurallarından yararlanmaya başladılar.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normAutofit fontScale="92500"/>
          </a:bodyPr>
          <a:lstStyle/>
          <a:p>
            <a:r>
              <a:rPr lang="tr-TR" dirty="0" smtClean="0"/>
              <a:t>Günümüzde pazarlama faaliyetlerinin en önemli amacı müşteri tatmini sağlayan mübadeleleri gerçekleştirmek veya memnun müşteriler yaratmaktır.Bu bağlamda 2 temel amaçtan bahsedebiliriz ;</a:t>
            </a:r>
          </a:p>
          <a:p>
            <a:r>
              <a:rPr lang="tr-TR" dirty="0" smtClean="0"/>
              <a:t>- Tüketici istek ve ihtiyaçlarının belirlenmesi</a:t>
            </a:r>
          </a:p>
          <a:p>
            <a:r>
              <a:rPr lang="tr-TR" dirty="0" smtClean="0"/>
              <a:t>- Tüketici istek ve ihtiyaçlarına cevap verebilecek mal ve hizmetlerin tasarlanması ve tüketicilerin beğenisine sunmaktır.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PAZARLAMA ANLAYIŞINDAKİ DEĞİŞİM</a:t>
            </a:r>
            <a:endParaRPr lang="tr-TR" dirty="0"/>
          </a:p>
        </p:txBody>
      </p:sp>
      <p:sp>
        <p:nvSpPr>
          <p:cNvPr id="3" name="2 İçerik Yer Tutucusu"/>
          <p:cNvSpPr>
            <a:spLocks noGrp="1"/>
          </p:cNvSpPr>
          <p:nvPr>
            <p:ph idx="1"/>
          </p:nvPr>
        </p:nvSpPr>
        <p:spPr/>
        <p:txBody>
          <a:bodyPr>
            <a:normAutofit lnSpcReduction="10000"/>
          </a:bodyPr>
          <a:lstStyle/>
          <a:p>
            <a:r>
              <a:rPr lang="tr-TR" dirty="0" smtClean="0"/>
              <a:t>Bir araştırma disiplini olarak pazarlama 1950’li yıllarda Amerika Birleşik Devletleri’nde ortaya çıkmıştır. Takip eden yıllarda hızla gelişerek diğer ülkelere yayılmıştır.Ancak 1960’lardan sonra pazarlama karması, yönetimi, sosyal pazarlama, uluslar arası pazarlama,hizmet pazarlaması gibi yeni kavramlar geliştirilerek pazarlamaya daha geniş bir bakış açısı kazandırılmıştır.</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PAZARLAMA ANLAYIŞININ GELİŞİM SÜRECİ</a:t>
            </a:r>
            <a:endParaRPr lang="tr-TR" dirty="0"/>
          </a:p>
        </p:txBody>
      </p:sp>
      <p:graphicFrame>
        <p:nvGraphicFramePr>
          <p:cNvPr id="4" name="3 İçerik Yer Tutucusu"/>
          <p:cNvGraphicFramePr>
            <a:graphicFrameLocks noGrp="1"/>
          </p:cNvGraphicFramePr>
          <p:nvPr>
            <p:ph idx="1"/>
          </p:nvPr>
        </p:nvGraphicFramePr>
        <p:xfrm>
          <a:off x="1435100" y="1447800"/>
          <a:ext cx="7499350" cy="4645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rial" pitchFamily="34" charset="0"/>
                <a:cs typeface="Arial" pitchFamily="34" charset="0"/>
              </a:rPr>
              <a:t>SATIŞ NEDİR ? </a:t>
            </a:r>
            <a:endParaRPr lang="tr-TR" dirty="0">
              <a:latin typeface="Arial" pitchFamily="34" charset="0"/>
              <a:cs typeface="Arial" pitchFamily="34" charset="0"/>
            </a:endParaRPr>
          </a:p>
        </p:txBody>
      </p:sp>
      <p:sp>
        <p:nvSpPr>
          <p:cNvPr id="3" name="2 İçerik Yer Tutucusu"/>
          <p:cNvSpPr>
            <a:spLocks noGrp="1"/>
          </p:cNvSpPr>
          <p:nvPr>
            <p:ph idx="1"/>
          </p:nvPr>
        </p:nvSpPr>
        <p:spPr/>
        <p:txBody>
          <a:bodyPr>
            <a:normAutofit lnSpcReduction="10000"/>
          </a:bodyPr>
          <a:lstStyle/>
          <a:p>
            <a:r>
              <a:rPr lang="tr-TR" dirty="0" smtClean="0"/>
              <a:t>Pazarlama faaliyetlerine anlam kazandıran hedef aşamadır. Yani ; bir ürünün üretimi, reklamı, fiyatlandırılması, pazara çıkarılması ve tüketiciye sunulacak aşamaya gelmesi pazarlama, bu aşamadan sonra tüketiciye sunulması ve kabul edilebilir bir bedel karşılığında takasa sokulması işlemine </a:t>
            </a:r>
            <a:r>
              <a:rPr lang="tr-TR" b="1" dirty="0" smtClean="0"/>
              <a:t>‘satış’ </a:t>
            </a:r>
            <a:r>
              <a:rPr lang="tr-TR" dirty="0" smtClean="0"/>
              <a:t>diyebiliriz. </a:t>
            </a:r>
          </a:p>
          <a:p>
            <a:r>
              <a:rPr lang="tr-TR" dirty="0" smtClean="0"/>
              <a:t>Satış genel olarak müşteriye </a:t>
            </a:r>
            <a:r>
              <a:rPr lang="tr-TR" b="1" dirty="0" smtClean="0"/>
              <a:t>‘evet’ </a:t>
            </a:r>
            <a:r>
              <a:rPr lang="tr-TR" dirty="0" smtClean="0"/>
              <a:t>dedirtme aktivitesidir. </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PAZARLAMA İLE SATIŞ ARASINDAKİ FARKLAR</a:t>
            </a:r>
            <a:endParaRPr lang="tr-TR" dirty="0"/>
          </a:p>
        </p:txBody>
      </p:sp>
      <p:sp>
        <p:nvSpPr>
          <p:cNvPr id="3" name="2 İçerik Yer Tutucusu"/>
          <p:cNvSpPr>
            <a:spLocks noGrp="1"/>
          </p:cNvSpPr>
          <p:nvPr>
            <p:ph idx="1"/>
          </p:nvPr>
        </p:nvSpPr>
        <p:spPr/>
        <p:txBody>
          <a:bodyPr/>
          <a:lstStyle/>
          <a:p>
            <a:pPr>
              <a:buFontTx/>
              <a:buChar char="-"/>
            </a:pPr>
            <a:r>
              <a:rPr lang="tr-TR" sz="2400" dirty="0" smtClean="0"/>
              <a:t>Pazarlama net kara bakarken satıcı ciroya bakar</a:t>
            </a:r>
          </a:p>
          <a:p>
            <a:pPr>
              <a:buFontTx/>
              <a:buChar char="-"/>
            </a:pPr>
            <a:r>
              <a:rPr lang="tr-TR" sz="2400" dirty="0" smtClean="0"/>
              <a:t>Pazarlamanın hedefi şirketin karlılığını sağlamakken satıcının hedefi ciroyu tutturmaktır.</a:t>
            </a:r>
          </a:p>
          <a:p>
            <a:pPr>
              <a:buFontTx/>
              <a:buChar char="-"/>
            </a:pPr>
            <a:r>
              <a:rPr lang="tr-TR" sz="2400" dirty="0" smtClean="0"/>
              <a:t>Pazarlamacı süreci yönetirken satıcı süreci başarıyla sonuçlandırma görevini üstlenir.</a:t>
            </a:r>
          </a:p>
          <a:p>
            <a:pPr>
              <a:buFontTx/>
              <a:buChar char="-"/>
            </a:pPr>
            <a:r>
              <a:rPr lang="tr-TR" sz="2400" dirty="0" smtClean="0"/>
              <a:t>Pazarlamacı ihtiyaç belirlerken satıcı ihtiyaç giderir.</a:t>
            </a:r>
          </a:p>
          <a:p>
            <a:pPr>
              <a:buFontTx/>
              <a:buChar char="-"/>
            </a:pPr>
            <a:r>
              <a:rPr lang="tr-TR" sz="2400" dirty="0" smtClean="0"/>
              <a:t>Özetle pazarlama müşteriyi ürüne çeker, satıcı ise müşterinin parasıyla ürünü takas eder.</a:t>
            </a:r>
          </a:p>
          <a:p>
            <a:pPr>
              <a:buFontTx/>
              <a:buChar char="-"/>
            </a:pPr>
            <a:r>
              <a:rPr lang="tr-TR" sz="2400" dirty="0" smtClean="0"/>
              <a:t>Pazarlama bir süreçtir, satış ise bu sürecin bir parçası.  Dolayısıyla pazarlama satışı kaplayan bir kümedir.</a:t>
            </a:r>
          </a:p>
          <a:p>
            <a:pPr>
              <a:buFontTx/>
              <a:buChar char="-"/>
            </a:pP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1435608" y="274320"/>
            <a:ext cx="7498080" cy="4378816"/>
          </a:xfrm>
        </p:spPr>
        <p:txBody>
          <a:bodyPr>
            <a:normAutofit/>
          </a:bodyPr>
          <a:lstStyle/>
          <a:p>
            <a:r>
              <a:rPr lang="tr-TR" sz="5400" dirty="0" smtClean="0">
                <a:solidFill>
                  <a:schemeClr val="tx2">
                    <a:lumMod val="60000"/>
                    <a:lumOff val="40000"/>
                  </a:schemeClr>
                </a:solidFill>
              </a:rPr>
              <a:t>2 – PAZARLAMA TEKNİKLERİ </a:t>
            </a:r>
            <a:endParaRPr lang="tr-TR" sz="5400" dirty="0">
              <a:solidFill>
                <a:schemeClr val="tx2">
                  <a:lumMod val="60000"/>
                  <a:lumOff val="40000"/>
                </a:schemeClr>
              </a:solidFill>
            </a:endParaRPr>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5400" dirty="0" smtClean="0">
                <a:solidFill>
                  <a:schemeClr val="tx2">
                    <a:lumMod val="60000"/>
                    <a:lumOff val="40000"/>
                  </a:schemeClr>
                </a:solidFill>
              </a:rPr>
              <a:t>BÖLÜMLER</a:t>
            </a:r>
            <a:endParaRPr lang="tr-TR" sz="5400" dirty="0">
              <a:solidFill>
                <a:schemeClr val="tx2">
                  <a:lumMod val="60000"/>
                  <a:lumOff val="40000"/>
                </a:schemeClr>
              </a:solidFill>
            </a:endParaRPr>
          </a:p>
        </p:txBody>
      </p:sp>
      <p:sp>
        <p:nvSpPr>
          <p:cNvPr id="3" name="2 İçerik Yer Tutucusu"/>
          <p:cNvSpPr>
            <a:spLocks noGrp="1"/>
          </p:cNvSpPr>
          <p:nvPr>
            <p:ph idx="1"/>
          </p:nvPr>
        </p:nvSpPr>
        <p:spPr/>
        <p:txBody>
          <a:bodyPr>
            <a:normAutofit fontScale="77500" lnSpcReduction="20000"/>
          </a:bodyPr>
          <a:lstStyle/>
          <a:p>
            <a:endParaRPr lang="tr-TR" sz="1600" dirty="0" smtClean="0"/>
          </a:p>
          <a:p>
            <a:r>
              <a:rPr lang="tr-TR" sz="2400" dirty="0" smtClean="0"/>
              <a:t>1 - TEMEL KAVRAMLAR</a:t>
            </a:r>
          </a:p>
          <a:p>
            <a:r>
              <a:rPr lang="tr-TR" sz="2400" dirty="0" smtClean="0"/>
              <a:t>2- PAZARLAMA TEKNİKLERİ</a:t>
            </a:r>
          </a:p>
          <a:p>
            <a:r>
              <a:rPr lang="tr-TR" sz="2400" dirty="0" smtClean="0"/>
              <a:t>3 - PAZAR VE PAZARLAMA ÇEVRESİ</a:t>
            </a:r>
          </a:p>
          <a:p>
            <a:r>
              <a:rPr lang="tr-TR" sz="2400" dirty="0" smtClean="0"/>
              <a:t>4 - PAZARLAMA BİLGİ SİSTEMİ VE ARAŞTIRMALAR</a:t>
            </a:r>
          </a:p>
          <a:p>
            <a:r>
              <a:rPr lang="tr-TR" sz="2400" dirty="0" smtClean="0"/>
              <a:t>5 - TÜKETİCİ DAVRANIŞLARI</a:t>
            </a:r>
          </a:p>
          <a:p>
            <a:r>
              <a:rPr lang="tr-TR" sz="2400" dirty="0" smtClean="0"/>
              <a:t>6 - PAZAR BÖLÜMLENDİRME VE HEDEF PAZAR BELİRLEME</a:t>
            </a:r>
          </a:p>
          <a:p>
            <a:r>
              <a:rPr lang="tr-TR" sz="2400" dirty="0" smtClean="0"/>
              <a:t>7 - ÜRÜNLER VE ÜRÜN STRATEJİLERİ</a:t>
            </a:r>
          </a:p>
          <a:p>
            <a:r>
              <a:rPr lang="tr-TR" sz="2400" dirty="0" smtClean="0"/>
              <a:t>8 - FİYAT VE FİYATLANDIRMA STRATEJİLERİ</a:t>
            </a:r>
          </a:p>
          <a:p>
            <a:r>
              <a:rPr lang="tr-TR" sz="2400" dirty="0" smtClean="0"/>
              <a:t>9 - TUTUNDURMA VE TUTUNDURMA STRATEJİLERİ</a:t>
            </a:r>
          </a:p>
          <a:p>
            <a:r>
              <a:rPr lang="tr-TR" sz="2400" dirty="0" smtClean="0"/>
              <a:t>10 - DAĞITIM KANALLARI VE STRATEJİLERİ</a:t>
            </a:r>
          </a:p>
          <a:p>
            <a:r>
              <a:rPr lang="tr-TR" sz="2400" dirty="0" smtClean="0"/>
              <a:t>11 - PAZARLAMADA KONTROL SOSYAL SORUMLUKUK VE PAZARLAMA AHLAKI</a:t>
            </a:r>
          </a:p>
          <a:p>
            <a:r>
              <a:rPr lang="tr-TR" sz="2400" dirty="0" smtClean="0"/>
              <a:t>12 - HİZMETLER VE HİZMET PAZARLAMASI</a:t>
            </a:r>
          </a:p>
          <a:p>
            <a:r>
              <a:rPr lang="tr-TR" sz="2400" dirty="0" smtClean="0"/>
              <a:t>13 - ULUSLAR ARASI PAZARLAMA</a:t>
            </a:r>
          </a:p>
          <a:p>
            <a:pPr>
              <a:buNone/>
            </a:pPr>
            <a:r>
              <a:rPr lang="tr-TR" sz="2400" dirty="0" smtClean="0"/>
              <a:t> </a:t>
            </a:r>
          </a:p>
          <a:p>
            <a:endParaRPr lang="tr-TR" dirty="0"/>
          </a:p>
        </p:txBody>
      </p:sp>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endParaRPr lang="tr-TR" dirty="0"/>
          </a:p>
        </p:txBody>
      </p:sp>
      <p:sp>
        <p:nvSpPr>
          <p:cNvPr id="3" name="2 İçerik Yer Tutucusu"/>
          <p:cNvSpPr>
            <a:spLocks noGrp="1"/>
          </p:cNvSpPr>
          <p:nvPr>
            <p:ph idx="1"/>
          </p:nvPr>
        </p:nvSpPr>
        <p:spPr/>
        <p:txBody>
          <a:bodyPr/>
          <a:lstStyle/>
          <a:p>
            <a:r>
              <a:rPr lang="tr-TR" dirty="0" smtClean="0"/>
              <a:t>Pazarlama teknikleri 2 ye ayrılır ;</a:t>
            </a:r>
          </a:p>
          <a:p>
            <a:endParaRPr lang="tr-TR" dirty="0" smtClean="0"/>
          </a:p>
          <a:p>
            <a:r>
              <a:rPr lang="tr-TR" dirty="0" smtClean="0"/>
              <a:t>1 – Geleneksel Pazarlama</a:t>
            </a:r>
          </a:p>
          <a:p>
            <a:r>
              <a:rPr lang="tr-TR" dirty="0" smtClean="0"/>
              <a:t>2 – Dijital pazarlama </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 – Geleneksel Pazarlama</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Geleneksel anlamda satış öncelikli pazarlama anlayışında ilişkiler önemsenmemektedir. Bu anlayışta işletme en iyi koşulları elde etmek adına her zaman manevralar gerçekleştiren bağımsız bir organizma olarak görülmektedir. Geleneksek pazarlama anlayışında işletmeler halihazırda bir avantaj ya da fırsat olması halinde, bir tedarikçiden ya da dağıtımcıdan diğerine geçiş yapmakta tereddüt etmemekte, halihazırdaki müşterilerini doğal bir şekilde elinde tutacağını varsayarak, enerjisinin büyük kısmını yeni müşteriler edinmeye harcamaktadır. .İşletme paydaşları arası karşılıklı dayanışma ve onların işletme başarısına olan etkileri göz ardı edilmektedir.</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a:t>
            </a:r>
            <a:br>
              <a:rPr lang="tr-TR" dirty="0" smtClean="0"/>
            </a:br>
            <a:endParaRPr lang="tr-TR" dirty="0"/>
          </a:p>
        </p:txBody>
      </p:sp>
      <p:sp>
        <p:nvSpPr>
          <p:cNvPr id="3" name="2 İçerik Yer Tutucusu"/>
          <p:cNvSpPr>
            <a:spLocks noGrp="1"/>
          </p:cNvSpPr>
          <p:nvPr>
            <p:ph idx="1"/>
          </p:nvPr>
        </p:nvSpPr>
        <p:spPr/>
        <p:txBody>
          <a:bodyPr/>
          <a:lstStyle/>
          <a:p>
            <a:r>
              <a:rPr lang="tr-TR" smtClean="0"/>
              <a:t>Geleneksel pazarlama, </a:t>
            </a:r>
            <a:r>
              <a:rPr lang="tr-TR" dirty="0" smtClean="0"/>
              <a:t>deneyim ve yargılar üzerine kurulmuştur. Geleneksel pazarlama, temelde bir müşterinin beğeni veya memnuniyetsizliğini başkalarına aktarması, anlatması eylemine dayanmaktadır. Tüketici, bilgiyi bir yakını veya tanıdığı birinden aldığından inandırıcılığı ve  yönlendiriciliği yüksek olmaktadır</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2 – Dijital Pazarlama </a:t>
            </a:r>
            <a:endParaRPr lang="tr-TR" dirty="0"/>
          </a:p>
        </p:txBody>
      </p:sp>
      <p:sp>
        <p:nvSpPr>
          <p:cNvPr id="3" name="2 İçerik Yer Tutucusu"/>
          <p:cNvSpPr>
            <a:spLocks noGrp="1"/>
          </p:cNvSpPr>
          <p:nvPr>
            <p:ph idx="1"/>
          </p:nvPr>
        </p:nvSpPr>
        <p:spPr/>
        <p:txBody>
          <a:bodyPr>
            <a:normAutofit fontScale="92500"/>
          </a:bodyPr>
          <a:lstStyle/>
          <a:p>
            <a:r>
              <a:rPr lang="tr-TR" dirty="0" smtClean="0"/>
              <a:t>Günümüzde tamamen tüketici odaklı olan pazarlama faaliyetleri dijitalleşme ile birlikte </a:t>
            </a:r>
            <a:r>
              <a:rPr lang="tr-TR" dirty="0" err="1" smtClean="0"/>
              <a:t>innovatif</a:t>
            </a:r>
            <a:r>
              <a:rPr lang="tr-TR" dirty="0" smtClean="0"/>
              <a:t> bir hal almıştır. Geleneksel yaklaşımdan sıyrılan ve doğru yatırımlar gerçekleştirerek maksimum kazancı hedefleyen politikalar aracılığı ile firmalar günümüzde pazarlama faaliyetlerine daha da yoğunlaşmışlardır. Bu alandaki gelişimin stratejik yaklaşımları farklı olsa da pazarlamanın esas aldığı değerler ortaktır.</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fontScale="90000"/>
          </a:bodyPr>
          <a:lstStyle/>
          <a:p>
            <a:r>
              <a:rPr lang="tr-TR" dirty="0" smtClean="0"/>
              <a:t>Bu değerleri şöyle sıralayabiliriz ;</a:t>
            </a:r>
            <a:br>
              <a:rPr lang="tr-TR" dirty="0" smtClean="0"/>
            </a:br>
            <a:endParaRPr lang="tr-TR" dirty="0"/>
          </a:p>
        </p:txBody>
      </p:sp>
      <p:sp>
        <p:nvSpPr>
          <p:cNvPr id="3" name="2 İçerik Yer Tutucusu"/>
          <p:cNvSpPr>
            <a:spLocks noGrp="1"/>
          </p:cNvSpPr>
          <p:nvPr>
            <p:ph idx="1"/>
          </p:nvPr>
        </p:nvSpPr>
        <p:spPr/>
        <p:txBody>
          <a:bodyPr>
            <a:normAutofit fontScale="77500" lnSpcReduction="20000"/>
          </a:bodyPr>
          <a:lstStyle/>
          <a:p>
            <a:pPr lvl="0"/>
            <a:r>
              <a:rPr lang="tr-TR" dirty="0" smtClean="0"/>
              <a:t>Pazarlamanın esas hareket alanı ürünler, hizmetler ve fikirler üzerinedir, tanıtımını gerçekleştiği esas unsur firmaların pazardaki ürünleri ve sunacağı ürünlerdir.</a:t>
            </a:r>
          </a:p>
          <a:p>
            <a:pPr lvl="0"/>
            <a:r>
              <a:rPr lang="tr-TR" dirty="0" smtClean="0"/>
              <a:t>Pazarlama yalnızca satış sürecinde bulunmayan, ürünün üretiminden satış sonrasına kadar tüm basamaklarda aktif rol oynayan bir etkendir,</a:t>
            </a:r>
          </a:p>
          <a:p>
            <a:pPr lvl="0"/>
            <a:r>
              <a:rPr lang="tr-TR" dirty="0" smtClean="0"/>
              <a:t>Pazarlama faaliyetleri firmanın bulunduğu döneme ayak uydurmasına yardımcı olur, döneminden kopuk stratejiler izleyen firmalar sundukları ürün veya hizmet her ne kadar kaliteli ve müşteri talebine cevap verir nitelikte olsa da hedeflerine ulaşamayacaklardır.</a:t>
            </a:r>
          </a:p>
          <a:p>
            <a:pPr lvl="0"/>
            <a:r>
              <a:rPr lang="tr-TR" dirty="0" smtClean="0"/>
              <a:t>Pazarlama kanalları bütünsel ve kapsayıcıdır.</a:t>
            </a:r>
          </a:p>
          <a:p>
            <a:pPr lvl="0"/>
            <a:endParaRPr lang="tr-TR" dirty="0" smtClean="0"/>
          </a:p>
          <a:p>
            <a:endParaRPr lang="tr-TR" dirty="0" smtClean="0"/>
          </a:p>
          <a:p>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 ) Dijital Pazarlama Süreçleri</a:t>
            </a:r>
            <a:endParaRPr lang="tr-TR" dirty="0"/>
          </a:p>
        </p:txBody>
      </p:sp>
      <p:sp>
        <p:nvSpPr>
          <p:cNvPr id="3" name="2 İçerik Yer Tutucusu"/>
          <p:cNvSpPr>
            <a:spLocks noGrp="1"/>
          </p:cNvSpPr>
          <p:nvPr>
            <p:ph idx="1"/>
          </p:nvPr>
        </p:nvSpPr>
        <p:spPr/>
        <p:txBody>
          <a:bodyPr>
            <a:normAutofit fontScale="92500" lnSpcReduction="10000"/>
          </a:bodyPr>
          <a:lstStyle/>
          <a:p>
            <a:r>
              <a:rPr lang="tr-TR" b="1" dirty="0" smtClean="0"/>
              <a:t>Dijital pazarlama </a:t>
            </a:r>
            <a:r>
              <a:rPr lang="tr-TR" dirty="0" smtClean="0"/>
              <a:t>sürecine tam hakimiyet sağlandığı takdirde alınacak olan sonuçlar kitleyi ve markayı memnun edecektir. Süreç içerisinde belirlenen adımları sırasıyla ve doğru bir şekilde atmak önemlidir. Kolay bir pazarlama sistemi gibi görünebilir ancak büyük incelikli bir yapıdan oluşmaktadır. Dikkat, tam bilgi ve profesyonellik bu noktada devreye girmektedir. Süreci doğru ilerletmenin devamında markanın üzerinde etkisi hızlı bir şekilde görülmektedir.</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Dijital Pazarlama Süreçleri</a:t>
            </a:r>
            <a:endParaRPr lang="tr-TR" dirty="0"/>
          </a:p>
        </p:txBody>
      </p:sp>
      <p:sp>
        <p:nvSpPr>
          <p:cNvPr id="3" name="2 İçerik Yer Tutucusu"/>
          <p:cNvSpPr>
            <a:spLocks noGrp="1"/>
          </p:cNvSpPr>
          <p:nvPr>
            <p:ph idx="1"/>
          </p:nvPr>
        </p:nvSpPr>
        <p:spPr/>
        <p:txBody>
          <a:bodyPr/>
          <a:lstStyle/>
          <a:p>
            <a:r>
              <a:rPr lang="tr-TR" dirty="0" smtClean="0"/>
              <a:t>1 - </a:t>
            </a:r>
            <a:r>
              <a:rPr lang="tr-TR" b="1" dirty="0" smtClean="0"/>
              <a:t>Profesyonel Web Sitesi : </a:t>
            </a:r>
            <a:r>
              <a:rPr lang="tr-TR" dirty="0" smtClean="0"/>
              <a:t>Markanın alanı her ne olursa olsun kendisine ait profesyonel bir web sitesi olmalıdır. Dijital çalışmalardan önce web sitesi doğru ve özgün bir şekilde kurulmalıdır. Web sitesi tasarımı ve içerikleri düzenlenirken öncelikle kullanıcı dostu olmasına önem verilmelidir. Web sitesi olmadığı takdirde bu pazarlama sistemi yürümeyecektir.</a:t>
            </a:r>
          </a:p>
          <a:p>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lstStyle/>
          <a:p>
            <a:pPr>
              <a:buNone/>
            </a:pPr>
            <a:r>
              <a:rPr lang="tr-TR" dirty="0" smtClean="0"/>
              <a:t>2 - </a:t>
            </a:r>
            <a:r>
              <a:rPr lang="tr-TR" b="1" dirty="0" smtClean="0"/>
              <a:t>SEO : </a:t>
            </a:r>
            <a:r>
              <a:rPr lang="tr-TR" dirty="0" smtClean="0"/>
              <a:t>Web sitesi üzerinde tüm çalışmaların ardından doğru bir SEO çalışması yapılmalıdır. SEO çalışması ile alınan verim ile kurumsal kimlik ve marka bilinirliği desteklenmektedir. Bu durumda da doğru bir strateji ile ilerlemek gerekiyor. Hatalı bir SEO çalışması ile arama motorları tarafından </a:t>
            </a:r>
            <a:r>
              <a:rPr lang="tr-TR" dirty="0" err="1" smtClean="0"/>
              <a:t>spam</a:t>
            </a:r>
            <a:r>
              <a:rPr lang="tr-TR" dirty="0" smtClean="0"/>
              <a:t> olarak belirlenebilirsiniz.</a:t>
            </a:r>
          </a:p>
          <a:p>
            <a:pPr>
              <a:buNone/>
            </a:pP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normAutofit fontScale="92500"/>
          </a:bodyPr>
          <a:lstStyle/>
          <a:p>
            <a:pPr>
              <a:buNone/>
            </a:pPr>
            <a:r>
              <a:rPr lang="tr-TR" dirty="0" smtClean="0"/>
              <a:t>3 - </a:t>
            </a:r>
            <a:r>
              <a:rPr lang="tr-TR" b="1" dirty="0" smtClean="0"/>
              <a:t>İçerik Yönetimi : </a:t>
            </a:r>
            <a:r>
              <a:rPr lang="tr-TR" dirty="0" smtClean="0"/>
              <a:t>Marka sosyal medya hesapları ve web sitesinde yer alacak olan içerikler büyük önem taşır. Web sitesinde kitlelere ulaşacak içeriklerin her biri özgün ve anlaşılır bir dil ile yazılması gerekir. Aynı zamanda sosyal medya hesaplarında da özgün içerik paylaşımları gereklidir. Grafikler ile beraber de içeriklerin desteklenmesi şarttır. Bu noktada yapılacak her adımın özgün olması en önemli unsurdur.</a:t>
            </a:r>
          </a:p>
          <a:p>
            <a:pPr>
              <a:buNone/>
            </a:pP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t>4 - </a:t>
            </a:r>
            <a:r>
              <a:rPr lang="tr-TR" b="1" dirty="0" smtClean="0"/>
              <a:t>Reklam Yönetimi ve Analiz : </a:t>
            </a:r>
            <a:r>
              <a:rPr lang="tr-TR" dirty="0" smtClean="0"/>
              <a:t>Dijital pazarlama sisteminin doğru bir şekilde işlemesi için doğru analizler yapılmalıdır. Reklam yönetimi ile hedeflenen kitle üzerinde etkiler belirlenebilir. Analizler sonucunda ise; reklamların ne kadar doğru işlediği gözlemlenebilir. Reklam yönetiminde kullanıcı üzerinde olumsuz bir etki bırakmamak adına doğru çalışmak önemlidir. Profesyonel kişilerden bu konuda yardımlar alabilirsiniz.</a:t>
            </a: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1435608" y="1412776"/>
            <a:ext cx="7498080" cy="3312368"/>
          </a:xfrm>
        </p:spPr>
        <p:txBody>
          <a:bodyPr>
            <a:normAutofit/>
          </a:bodyPr>
          <a:lstStyle/>
          <a:p>
            <a:r>
              <a:rPr lang="tr-TR" sz="5400" dirty="0" smtClean="0">
                <a:solidFill>
                  <a:schemeClr val="tx2">
                    <a:lumMod val="60000"/>
                    <a:lumOff val="40000"/>
                  </a:schemeClr>
                </a:solidFill>
              </a:rPr>
              <a:t>1 – TEMEL KAVRAMLAR </a:t>
            </a:r>
            <a:endParaRPr lang="tr-TR" sz="5400" dirty="0">
              <a:solidFill>
                <a:schemeClr val="tx2">
                  <a:lumMod val="60000"/>
                  <a:lumOff val="40000"/>
                </a:schemeClr>
              </a:solidFill>
            </a:endParaRPr>
          </a:p>
        </p:txBody>
      </p:sp>
    </p:spTree>
  </p:cSld>
  <p:clrMapOvr>
    <a:masterClrMapping/>
  </p:clrMapOvr>
  <p:transition>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normAutofit/>
          </a:bodyPr>
          <a:lstStyle/>
          <a:p>
            <a:endParaRPr lang="tr-TR" dirty="0" smtClean="0"/>
          </a:p>
          <a:p>
            <a:endParaRPr lang="tr-TR" dirty="0" smtClean="0"/>
          </a:p>
          <a:p>
            <a:r>
              <a:rPr lang="tr-TR" sz="4800" dirty="0" smtClean="0">
                <a:solidFill>
                  <a:schemeClr val="tx2">
                    <a:lumMod val="60000"/>
                    <a:lumOff val="40000"/>
                  </a:schemeClr>
                </a:solidFill>
              </a:rPr>
              <a:t>3 – PAZAR VE PAZARLAMA ÇEVRESİ </a:t>
            </a:r>
            <a:endParaRPr lang="tr-TR" sz="4800" dirty="0">
              <a:solidFill>
                <a:schemeClr val="tx2">
                  <a:lumMod val="60000"/>
                  <a:lumOff val="40000"/>
                </a:schemeClr>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1691680" y="2636912"/>
            <a:ext cx="6120680" cy="707886"/>
          </a:xfrm>
          <a:prstGeom prst="rect">
            <a:avLst/>
          </a:prstGeom>
          <a:noFill/>
        </p:spPr>
        <p:txBody>
          <a:bodyPr wrap="square" rtlCol="0">
            <a:spAutoFit/>
          </a:bodyPr>
          <a:lstStyle/>
          <a:p>
            <a:r>
              <a:rPr lang="tr-TR" sz="2000" dirty="0" smtClean="0">
                <a:latin typeface="Bodoni MT Condensed" pitchFamily="18" charset="0"/>
              </a:rPr>
              <a:t>‘</a:t>
            </a:r>
            <a:r>
              <a:rPr lang="tr-TR" sz="2000" dirty="0" smtClean="0">
                <a:latin typeface="Georgia Pro Cond Black" pitchFamily="18" charset="0"/>
              </a:rPr>
              <a:t>Biz yanlış hiçbir şey yapmadık, ama her nasılsa, kaybettik!!! ‘</a:t>
            </a:r>
            <a:endParaRPr lang="tr-TR" sz="2000" dirty="0">
              <a:latin typeface="Georgia Pro Cond Black" pitchFamily="18" charset="0"/>
            </a:endParaRPr>
          </a:p>
        </p:txBody>
      </p:sp>
      <p:sp>
        <p:nvSpPr>
          <p:cNvPr id="7" name="6 Metin kutusu"/>
          <p:cNvSpPr txBox="1"/>
          <p:nvPr/>
        </p:nvSpPr>
        <p:spPr>
          <a:xfrm>
            <a:off x="6012160" y="4077072"/>
            <a:ext cx="2278957" cy="646331"/>
          </a:xfrm>
          <a:prstGeom prst="rect">
            <a:avLst/>
          </a:prstGeom>
          <a:noFill/>
        </p:spPr>
        <p:txBody>
          <a:bodyPr wrap="none" rtlCol="0">
            <a:spAutoFit/>
          </a:bodyPr>
          <a:lstStyle/>
          <a:p>
            <a:r>
              <a:rPr lang="tr-TR" dirty="0" smtClean="0"/>
              <a:t>Nokia’nın eski CEO’su</a:t>
            </a:r>
          </a:p>
          <a:p>
            <a:endParaRPr lang="tr-TR" dirty="0"/>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normAutofit fontScale="90000"/>
          </a:bodyPr>
          <a:lstStyle/>
          <a:p>
            <a:r>
              <a:rPr lang="tr-TR" dirty="0" smtClean="0"/>
              <a:t>.</a:t>
            </a:r>
            <a:br>
              <a:rPr lang="tr-TR" dirty="0" smtClean="0"/>
            </a:br>
            <a:endParaRPr lang="tr-TR" dirty="0"/>
          </a:p>
        </p:txBody>
      </p:sp>
      <p:sp>
        <p:nvSpPr>
          <p:cNvPr id="6" name="5 İçerik Yer Tutucusu"/>
          <p:cNvSpPr>
            <a:spLocks noGrp="1"/>
          </p:cNvSpPr>
          <p:nvPr>
            <p:ph idx="1"/>
          </p:nvPr>
        </p:nvSpPr>
        <p:spPr/>
        <p:txBody>
          <a:bodyPr/>
          <a:lstStyle/>
          <a:p>
            <a:r>
              <a:rPr lang="tr-TR" dirty="0" smtClean="0"/>
              <a:t>Pazarlama faaliyetleri oldukça dinamik bir çerçevede gerçekleşir. Değişen Pazar çevresi, rakiplerin öngörülmesi güç davranışları, tüketici tercihlerinin hızla değiştiği günümüz dünyasında işletmeler pazarlama kararlarını belirsizlikler altında almak durumundadırlar.</a:t>
            </a:r>
          </a:p>
        </p:txBody>
      </p:sp>
    </p:spTree>
  </p:cSld>
  <p:clrMapOvr>
    <a:masterClrMapping/>
  </p:clrMapOvr>
  <p:transition>
    <p:wip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1714202"/>
          </a:xfrm>
        </p:spPr>
        <p:txBody>
          <a:bodyPr>
            <a:normAutofit/>
          </a:bodyPr>
          <a:lstStyle/>
          <a:p>
            <a:r>
              <a:rPr lang="tr-TR" dirty="0" smtClean="0"/>
              <a:t>Pazarlama çevresini 3 katmanda ele almak mümkündür ;</a:t>
            </a:r>
            <a:endParaRPr lang="tr-TR" dirty="0"/>
          </a:p>
        </p:txBody>
      </p:sp>
      <p:sp>
        <p:nvSpPr>
          <p:cNvPr id="3" name="2 İçerik Yer Tutucusu"/>
          <p:cNvSpPr>
            <a:spLocks noGrp="1"/>
          </p:cNvSpPr>
          <p:nvPr>
            <p:ph idx="1"/>
          </p:nvPr>
        </p:nvSpPr>
        <p:spPr>
          <a:xfrm>
            <a:off x="1435608" y="2276872"/>
            <a:ext cx="7528880" cy="3971528"/>
          </a:xfrm>
        </p:spPr>
        <p:txBody>
          <a:bodyPr/>
          <a:lstStyle/>
          <a:p>
            <a:endParaRPr lang="tr-TR" dirty="0" smtClean="0"/>
          </a:p>
          <a:p>
            <a:r>
              <a:rPr lang="tr-TR" sz="4000" dirty="0" smtClean="0"/>
              <a:t>Makro Çevre</a:t>
            </a:r>
          </a:p>
          <a:p>
            <a:r>
              <a:rPr lang="tr-TR" sz="4000" dirty="0" smtClean="0"/>
              <a:t>Rekabet Çevresi</a:t>
            </a:r>
          </a:p>
          <a:p>
            <a:r>
              <a:rPr lang="tr-TR" sz="4000" dirty="0" smtClean="0"/>
              <a:t>İşletme çevresi</a:t>
            </a:r>
            <a:endParaRPr lang="tr-TR" sz="4000" dirty="0"/>
          </a:p>
        </p:txBody>
      </p:sp>
    </p:spTree>
  </p:cSld>
  <p:clrMapOvr>
    <a:masterClrMapping/>
  </p:clrMapOvr>
  <p:transition>
    <p:wipe dir="u"/>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graphicFrame>
        <p:nvGraphicFramePr>
          <p:cNvPr id="4" name="3 İçerik Yer Tutucusu"/>
          <p:cNvGraphicFramePr>
            <a:graphicFrameLocks noGrp="1"/>
          </p:cNvGraphicFramePr>
          <p:nvPr>
            <p:ph idx="1"/>
          </p:nvPr>
        </p:nvGraphicFramePr>
        <p:xfrm>
          <a:off x="1259632" y="980728"/>
          <a:ext cx="7499350" cy="48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edg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MAKRO ÇEVRE</a:t>
            </a:r>
            <a:endParaRPr lang="tr-TR" dirty="0"/>
          </a:p>
        </p:txBody>
      </p:sp>
      <p:sp>
        <p:nvSpPr>
          <p:cNvPr id="3" name="2 İçerik Yer Tutucusu"/>
          <p:cNvSpPr>
            <a:spLocks noGrp="1"/>
          </p:cNvSpPr>
          <p:nvPr>
            <p:ph idx="1"/>
          </p:nvPr>
        </p:nvSpPr>
        <p:spPr/>
        <p:txBody>
          <a:bodyPr/>
          <a:lstStyle/>
          <a:p>
            <a:r>
              <a:rPr lang="tr-TR" dirty="0" smtClean="0"/>
              <a:t>Pazarlama kararlarını zorlaştıran çok sayıdaki gelişme ve değişimleri içerir. Hükümetlerin politikaları, sosyal hayatın daha fazla dinamikleşmesi, insanların iş dışındaki boş zamanlarını değerlendirme biçimlerinin değişmesi, alışveriş kültürünün farklılaşması, teknolojik yenilikler, ürün çeşitliliği gibi etkenler sayılabilir.</a:t>
            </a:r>
            <a:endParaRPr lang="tr-TR" dirty="0"/>
          </a:p>
        </p:txBody>
      </p:sp>
    </p:spTree>
  </p:cSld>
  <p:clrMapOvr>
    <a:masterClrMapping/>
  </p:clrMapOvr>
  <p:transition>
    <p:wipe dir="d"/>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Makro çevre faktörleri ;</a:t>
            </a:r>
            <a:br>
              <a:rPr lang="tr-TR" dirty="0" smtClean="0"/>
            </a:br>
            <a:endParaRPr lang="tr-TR" dirty="0"/>
          </a:p>
        </p:txBody>
      </p:sp>
      <p:sp>
        <p:nvSpPr>
          <p:cNvPr id="3" name="2 İçerik Yer Tutucusu"/>
          <p:cNvSpPr>
            <a:spLocks noGrp="1"/>
          </p:cNvSpPr>
          <p:nvPr>
            <p:ph idx="1"/>
          </p:nvPr>
        </p:nvSpPr>
        <p:spPr/>
        <p:txBody>
          <a:bodyPr>
            <a:normAutofit fontScale="92500" lnSpcReduction="20000"/>
          </a:bodyPr>
          <a:lstStyle/>
          <a:p>
            <a:r>
              <a:rPr lang="tr-TR" sz="2400" dirty="0" smtClean="0"/>
              <a:t>A ) </a:t>
            </a:r>
            <a:r>
              <a:rPr lang="tr-TR" sz="2400" b="1" dirty="0" smtClean="0"/>
              <a:t>Demografik Faktörler </a:t>
            </a:r>
            <a:r>
              <a:rPr lang="tr-TR" dirty="0" smtClean="0"/>
              <a:t>; </a:t>
            </a:r>
            <a:r>
              <a:rPr lang="tr-TR" sz="2000" dirty="0" smtClean="0"/>
              <a:t>Nüfusa bağlı değişimleri içerir. </a:t>
            </a:r>
          </a:p>
          <a:p>
            <a:r>
              <a:rPr lang="tr-TR" sz="2000" dirty="0" smtClean="0"/>
              <a:t>- Nüfus artış oranı</a:t>
            </a:r>
          </a:p>
          <a:p>
            <a:r>
              <a:rPr lang="tr-TR" sz="2000" dirty="0" smtClean="0"/>
              <a:t>- Nüfusun cinsiyet, yaş, ikamet yerlerine göre dağılımı</a:t>
            </a:r>
          </a:p>
          <a:p>
            <a:r>
              <a:rPr lang="tr-TR" sz="2000" dirty="0" smtClean="0"/>
              <a:t>- İşsizlik oranı</a:t>
            </a:r>
          </a:p>
          <a:p>
            <a:r>
              <a:rPr lang="tr-TR" sz="2000" dirty="0" smtClean="0"/>
              <a:t>- İç ve dış göçler</a:t>
            </a:r>
          </a:p>
          <a:p>
            <a:r>
              <a:rPr lang="tr-TR" sz="2000" dirty="0" smtClean="0"/>
              <a:t>- Nüfusun etnik dağılımı</a:t>
            </a:r>
          </a:p>
          <a:p>
            <a:r>
              <a:rPr lang="tr-TR" sz="2000" dirty="0" smtClean="0"/>
              <a:t>- Eğitim düzeyi </a:t>
            </a:r>
          </a:p>
          <a:p>
            <a:r>
              <a:rPr lang="tr-TR" sz="2400" b="1" dirty="0" smtClean="0"/>
              <a:t>B) Nüfus Artış Oranı </a:t>
            </a:r>
            <a:r>
              <a:rPr lang="tr-TR" sz="2800" b="1" dirty="0" smtClean="0"/>
              <a:t>; </a:t>
            </a:r>
            <a:r>
              <a:rPr lang="tr-TR" sz="2000" dirty="0" smtClean="0"/>
              <a:t>Belirli bir bölge ya da ülkede nüfusun yıllık net değişimini ifade eder.</a:t>
            </a:r>
          </a:p>
          <a:p>
            <a:r>
              <a:rPr lang="tr-TR" sz="2400" b="1" dirty="0" smtClean="0"/>
              <a:t>C ) Nüfusun Dağılımı ; </a:t>
            </a:r>
            <a:r>
              <a:rPr lang="tr-TR" sz="2000" dirty="0" smtClean="0"/>
              <a:t>Cinsiyet, yaş grupları ve ikamet yerleri gibi faktörler açısından önemlidir. </a:t>
            </a:r>
          </a:p>
          <a:p>
            <a:r>
              <a:rPr lang="tr-TR" sz="2400" b="1" dirty="0" smtClean="0"/>
              <a:t>D ) İşsizlik Oranı ; </a:t>
            </a:r>
            <a:r>
              <a:rPr lang="tr-TR" sz="2000" dirty="0" smtClean="0"/>
              <a:t>Çalışabilir durumda olup iş arayan, ancak bulamayanların çalışabilir nüfusa oranlanması ile hesaplanır. </a:t>
            </a:r>
          </a:p>
          <a:p>
            <a:r>
              <a:rPr lang="tr-TR" sz="2400" b="1" dirty="0" smtClean="0"/>
              <a:t>E ) İç ve Dış Göçler ; </a:t>
            </a:r>
            <a:r>
              <a:rPr lang="tr-TR" sz="2000" dirty="0" smtClean="0"/>
              <a:t>Bir ülke içindeki ya da farklı ülkeler arasında yapılan, yerleşme amacıyla olan nüfus hareketleridir.</a:t>
            </a:r>
          </a:p>
        </p:txBody>
      </p:sp>
    </p:spTree>
  </p:cSld>
  <p:clrMapOvr>
    <a:masterClrMapping/>
  </p:clrMapOvr>
  <p:transition>
    <p:wipe dir="u"/>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lstStyle/>
          <a:p>
            <a:r>
              <a:rPr lang="tr-TR" sz="2400" b="1" dirty="0" smtClean="0"/>
              <a:t>F ) Eğitim Düzeyi ; </a:t>
            </a:r>
            <a:r>
              <a:rPr lang="tr-TR" sz="2000" dirty="0" smtClean="0"/>
              <a:t>Bireylerin tüketici olarak tercihlerini, ihtiyaç ve isteklerini, satın alma alışkanlıklarını etkileyen en önemli faktörlerdendir.</a:t>
            </a:r>
          </a:p>
          <a:p>
            <a:r>
              <a:rPr lang="tr-TR" sz="2400" b="1" dirty="0" smtClean="0"/>
              <a:t>E ) Ekonomik Faktörler ; </a:t>
            </a:r>
            <a:r>
              <a:rPr lang="tr-TR" sz="2000" dirty="0" smtClean="0"/>
              <a:t>Talebi etkileyen en önemli hususlardan biri gelirdir. Kişilerin kazanç durumuna göre satın alma tercihleri de değişkenlik gösterir. </a:t>
            </a:r>
          </a:p>
          <a:p>
            <a:r>
              <a:rPr lang="tr-TR" sz="2400" b="1" dirty="0" smtClean="0"/>
              <a:t>F ) </a:t>
            </a:r>
            <a:r>
              <a:rPr lang="tr-TR" sz="2400" b="1" dirty="0" err="1" smtClean="0"/>
              <a:t>Sosyo</a:t>
            </a:r>
            <a:r>
              <a:rPr lang="tr-TR" sz="2400" b="1" dirty="0" smtClean="0"/>
              <a:t> – Kültürel Faktörler ; </a:t>
            </a:r>
            <a:r>
              <a:rPr lang="tr-TR" sz="2000" dirty="0" smtClean="0"/>
              <a:t>Markanın çok daha önemli olduğu, hayat tarzlarının ve tüketim kalıplarının değiştiği bir dünyada yaşıyoruz. Dolayısıyla günümüz tüketicisini tatmin etmek oldukça zorlaşmıştır. Hayat tarzı, tüketim kalıpları, çalışma hayatında kadınların daha fazla yer alması, kültürel iletişimin artması, aile yapısındaki değişimler sayılabilir.</a:t>
            </a:r>
          </a:p>
          <a:p>
            <a:endParaRPr lang="tr-T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lstStyle/>
          <a:p>
            <a:pPr>
              <a:buNone/>
            </a:pPr>
            <a:r>
              <a:rPr lang="tr-TR" sz="2400" b="1" dirty="0" smtClean="0"/>
              <a:t>G ) Politik Yasal Faktörler ; </a:t>
            </a:r>
            <a:r>
              <a:rPr lang="tr-TR" sz="2000" dirty="0" smtClean="0"/>
              <a:t>Uluslar arası ilişkiler, politik deneyimler, ideolojik yaklaşımlar v.b. Hususlar çerçevesinde hükümetler ve ülke yönetimleri zaman zaman değişik politikalar izlenmekte ve yasal düzenlemeler yapılmaktadır.</a:t>
            </a:r>
          </a:p>
          <a:p>
            <a:pPr>
              <a:buNone/>
            </a:pPr>
            <a:r>
              <a:rPr lang="tr-TR" sz="2400" b="1" dirty="0" smtClean="0"/>
              <a:t>H ) Ekolojik Faktörler ; </a:t>
            </a:r>
            <a:r>
              <a:rPr lang="tr-TR" sz="2000" dirty="0" smtClean="0"/>
              <a:t>Ambalaj ve ürün atıklarının ciddi sorun haline gelmiş olması, çöp üreten tüketim tarzının yaygınlaşması ve teknolojik ilerlemelerin beraberinde ekolojik tahrip oluşması dikkate alındığında, ekolojik sorunlarla baş etme gereği ortaya çıkmıştır. Bu ve benzeri gelişmeler firmaları daha az atık oluşturmaya, daha az çevre kirliliği yaratan yakıtlar, deterjanlar, organik tarım ürünleri üretmeye v.b yöneltmiştir.</a:t>
            </a:r>
          </a:p>
          <a:p>
            <a:pPr>
              <a:buNone/>
            </a:pPr>
            <a:endParaRPr lang="tr-TR" sz="2000" dirty="0" smtClean="0"/>
          </a:p>
          <a:p>
            <a:pPr>
              <a:buNone/>
            </a:pPr>
            <a:endParaRPr lang="tr-TR" sz="2000" dirty="0" smtClean="0"/>
          </a:p>
          <a:p>
            <a:pPr>
              <a:buNone/>
            </a:pPr>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REKABET ÇEVRESİ</a:t>
            </a:r>
            <a:endParaRPr lang="tr-TR" dirty="0"/>
          </a:p>
        </p:txBody>
      </p:sp>
      <p:sp>
        <p:nvSpPr>
          <p:cNvPr id="3" name="2 İçerik Yer Tutucusu"/>
          <p:cNvSpPr>
            <a:spLocks noGrp="1"/>
          </p:cNvSpPr>
          <p:nvPr>
            <p:ph idx="1"/>
          </p:nvPr>
        </p:nvSpPr>
        <p:spPr/>
        <p:txBody>
          <a:bodyPr/>
          <a:lstStyle/>
          <a:p>
            <a:r>
              <a:rPr lang="tr-TR" dirty="0" smtClean="0"/>
              <a:t>Her işletmenin sektöründe yer alan rakipleri, tedarikçileri, mal ve hizmetlerini müşterilere ulaştırmada aracılık yapan, kurumlar ya da doğrudan mal ve hizmetlerini sundukları müşterileri ile genel olarak kamuoyu, bu faktörler arasında sayılabilir. </a:t>
            </a:r>
            <a:endParaRPr lang="tr-TR" dirty="0"/>
          </a:p>
        </p:txBody>
      </p:sp>
    </p:spTree>
  </p:cSld>
  <p:clrMapOvr>
    <a:masterClrMapping/>
  </p:clrMapOvr>
  <p:transition>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2">
                    <a:lumMod val="60000"/>
                    <a:lumOff val="40000"/>
                  </a:schemeClr>
                </a:solidFill>
              </a:rPr>
              <a:t>PAZARLAMA NEDİR</a:t>
            </a:r>
            <a:endParaRPr lang="tr-TR" dirty="0">
              <a:solidFill>
                <a:schemeClr val="tx2">
                  <a:lumMod val="60000"/>
                  <a:lumOff val="40000"/>
                </a:schemeClr>
              </a:solidFill>
            </a:endParaRPr>
          </a:p>
        </p:txBody>
      </p:sp>
      <p:sp>
        <p:nvSpPr>
          <p:cNvPr id="3" name="2 İçerik Yer Tutucusu"/>
          <p:cNvSpPr>
            <a:spLocks noGrp="1"/>
          </p:cNvSpPr>
          <p:nvPr>
            <p:ph idx="1"/>
          </p:nvPr>
        </p:nvSpPr>
        <p:spPr/>
        <p:txBody>
          <a:bodyPr>
            <a:normAutofit/>
          </a:bodyPr>
          <a:lstStyle/>
          <a:p>
            <a:endParaRPr lang="tr-TR" dirty="0" smtClean="0"/>
          </a:p>
          <a:p>
            <a:r>
              <a:rPr lang="tr-TR" sz="3600" dirty="0" smtClean="0"/>
              <a:t>Müşteriler, alıcılar, paydaşlar, ve genel olarak toplum için değer yaratma, haberdar etme, sunma ve değişim için kurumsal düzenleme ve süreçleri içeren faaliyetlerdir. Özetle, pazarlama alıcılarla satıcılar arasında gerçekleşen bir mübadele sürecidir.</a:t>
            </a:r>
          </a:p>
          <a:p>
            <a:endParaRPr lang="tr-TR" dirty="0"/>
          </a:p>
        </p:txBody>
      </p:sp>
    </p:spTree>
  </p:cSld>
  <p:clrMapOvr>
    <a:masterClrMapping/>
  </p:clrMapOvr>
  <p:transition>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a:t>
            </a:r>
            <a:br>
              <a:rPr lang="tr-TR" dirty="0" smtClean="0"/>
            </a:br>
            <a:endParaRPr lang="tr-TR" dirty="0"/>
          </a:p>
        </p:txBody>
      </p:sp>
      <p:sp>
        <p:nvSpPr>
          <p:cNvPr id="3" name="2 İçerik Yer Tutucusu"/>
          <p:cNvSpPr>
            <a:spLocks noGrp="1"/>
          </p:cNvSpPr>
          <p:nvPr>
            <p:ph idx="1"/>
          </p:nvPr>
        </p:nvSpPr>
        <p:spPr>
          <a:xfrm>
            <a:off x="1435608" y="1052736"/>
            <a:ext cx="7498080" cy="4392488"/>
          </a:xfrm>
        </p:spPr>
        <p:txBody>
          <a:bodyPr>
            <a:normAutofit lnSpcReduction="10000"/>
          </a:bodyPr>
          <a:lstStyle/>
          <a:p>
            <a:pPr>
              <a:buNone/>
            </a:pPr>
            <a:endParaRPr lang="tr-TR" sz="4400" dirty="0" smtClean="0"/>
          </a:p>
          <a:p>
            <a:r>
              <a:rPr lang="tr-TR" sz="4400" dirty="0" smtClean="0"/>
              <a:t>Tedarikçiler</a:t>
            </a:r>
          </a:p>
          <a:p>
            <a:r>
              <a:rPr lang="tr-TR" sz="4400" dirty="0" smtClean="0"/>
              <a:t>Rakipler</a:t>
            </a:r>
          </a:p>
          <a:p>
            <a:r>
              <a:rPr lang="tr-TR" sz="4400" dirty="0" smtClean="0"/>
              <a:t>Aracılar</a:t>
            </a:r>
          </a:p>
          <a:p>
            <a:r>
              <a:rPr lang="tr-TR" sz="4400" dirty="0" smtClean="0"/>
              <a:t>Müşteriler</a:t>
            </a:r>
          </a:p>
          <a:p>
            <a:r>
              <a:rPr lang="tr-TR" sz="4400" dirty="0" smtClean="0"/>
              <a:t>Kamuoyu</a:t>
            </a:r>
          </a:p>
        </p:txBody>
      </p:sp>
    </p:spTree>
  </p:cSld>
  <p:clrMapOvr>
    <a:masterClrMapping/>
  </p:clrMapOvr>
  <p:transition>
    <p:wip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İŞLETME ÇEVRESİ</a:t>
            </a:r>
            <a:endParaRPr lang="tr-TR" dirty="0"/>
          </a:p>
        </p:txBody>
      </p:sp>
      <p:sp>
        <p:nvSpPr>
          <p:cNvPr id="3" name="2 İçerik Yer Tutucusu"/>
          <p:cNvSpPr>
            <a:spLocks noGrp="1"/>
          </p:cNvSpPr>
          <p:nvPr>
            <p:ph idx="1"/>
          </p:nvPr>
        </p:nvSpPr>
        <p:spPr/>
        <p:txBody>
          <a:bodyPr/>
          <a:lstStyle/>
          <a:p>
            <a:r>
              <a:rPr lang="tr-TR" dirty="0" smtClean="0"/>
              <a:t>Pek çok işletmenin pazarda başarısız olmasının önemli nedenlerinden biri, ya pazarı iyi okuyamamak veya pazarlama çevresinden aldığı bilgiyi işletme içinde paylaşmamaktır. Burada firmalar kendileri için Fırsatlar ve Tehditler tablosu oluşturup güçlü veya eksik yönlerini tespit edip aksiyon almalıdırlar.</a:t>
            </a:r>
            <a:endParaRPr lang="tr-T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chemeClr val="tx2">
                    <a:lumMod val="60000"/>
                    <a:lumOff val="40000"/>
                  </a:schemeClr>
                </a:solidFill>
              </a:rPr>
              <a:t>4 – PAZARLAMA BİLGİ SİSTEMİ VE PAZARLAMA ARAŞTIRMALARI</a:t>
            </a:r>
            <a:endParaRPr lang="tr-TR" dirty="0">
              <a:solidFill>
                <a:schemeClr val="tx2">
                  <a:lumMod val="60000"/>
                  <a:lumOff val="40000"/>
                </a:schemeClr>
              </a:solidFill>
            </a:endParaRPr>
          </a:p>
        </p:txBody>
      </p:sp>
      <p:sp>
        <p:nvSpPr>
          <p:cNvPr id="3" name="2 İçerik Yer Tutucusu"/>
          <p:cNvSpPr>
            <a:spLocks noGrp="1"/>
          </p:cNvSpPr>
          <p:nvPr>
            <p:ph idx="1"/>
          </p:nvPr>
        </p:nvSpPr>
        <p:spPr/>
        <p:txBody>
          <a:bodyPr/>
          <a:lstStyle/>
          <a:p>
            <a:endParaRPr lang="tr-TR" dirty="0" smtClean="0"/>
          </a:p>
          <a:p>
            <a:r>
              <a:rPr lang="tr-TR" dirty="0" smtClean="0"/>
              <a:t>Pazarlama Bilgi Sistemi ( PBS )bir işletmenin pazarlama ile ilgili kararlarının alınmasına yardımcı olacak bilgilerin belirlenmesi, toplanması, işlenmesi, saklanması, ve gerektiğinde kullanılmak üzere tekrar geri çağırmaya imkan tanıyan, gelecek odaklı ve süregelen bir yapı olarak tanımlanmaktadır.</a:t>
            </a:r>
            <a:endParaRPr lang="tr-TR" dirty="0"/>
          </a:p>
        </p:txBody>
      </p:sp>
    </p:spTree>
  </p:cSld>
  <p:clrMapOvr>
    <a:masterClrMapping/>
  </p:clrMapOvr>
  <p:transition>
    <p:wipe dir="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lstStyle/>
          <a:p>
            <a:r>
              <a:rPr lang="tr-TR" sz="3600" dirty="0" smtClean="0"/>
              <a:t>PBS’ </a:t>
            </a:r>
            <a:r>
              <a:rPr lang="tr-TR" sz="3600" dirty="0" err="1" smtClean="0"/>
              <a:t>nin</a:t>
            </a:r>
            <a:r>
              <a:rPr lang="tr-TR" sz="3600" dirty="0" smtClean="0"/>
              <a:t> temelde 3 görevi vardır; </a:t>
            </a:r>
          </a:p>
          <a:p>
            <a:pPr>
              <a:buNone/>
            </a:pPr>
            <a:r>
              <a:rPr lang="tr-TR" sz="2800" dirty="0" smtClean="0"/>
              <a:t>1- Pazarlama yöneticilerinin bilgi ihtiyacının tespit edilmesidir.</a:t>
            </a:r>
          </a:p>
          <a:p>
            <a:pPr>
              <a:buNone/>
            </a:pPr>
            <a:r>
              <a:rPr lang="tr-TR" sz="2800" dirty="0" smtClean="0"/>
              <a:t>2 – İhtiyaç duyulan bilgilerin çeşitli bilgi kaynakları yardımıyla toplanması, üretilmesi, veya oluşturulmasıdır.</a:t>
            </a:r>
          </a:p>
          <a:p>
            <a:pPr>
              <a:buNone/>
            </a:pPr>
            <a:r>
              <a:rPr lang="tr-TR" sz="2800" dirty="0" smtClean="0"/>
              <a:t>3 – İstenilen bilgilerin istenilen şartlarda karar alma sürecinde kullanılmak üzere yönetime sunulmasıdır.</a:t>
            </a:r>
            <a:endParaRPr lang="tr-TR" sz="2800" dirty="0"/>
          </a:p>
        </p:txBody>
      </p:sp>
    </p:spTree>
  </p:cSld>
  <p:clrMapOvr>
    <a:masterClrMapping/>
  </p:clrMapOvr>
  <p:transition>
    <p:wipe dir="u"/>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PAZAR BİLGİSİNE NEDEN İHTİYAÇ VARDIR ? </a:t>
            </a:r>
            <a:endParaRPr lang="tr-TR" dirty="0"/>
          </a:p>
        </p:txBody>
      </p:sp>
      <p:sp>
        <p:nvSpPr>
          <p:cNvPr id="3" name="2 İçerik Yer Tutucusu"/>
          <p:cNvSpPr>
            <a:spLocks noGrp="1"/>
          </p:cNvSpPr>
          <p:nvPr>
            <p:ph idx="1"/>
          </p:nvPr>
        </p:nvSpPr>
        <p:spPr/>
        <p:txBody>
          <a:bodyPr>
            <a:normAutofit/>
          </a:bodyPr>
          <a:lstStyle/>
          <a:p>
            <a:r>
              <a:rPr lang="tr-TR" sz="2400" dirty="0" smtClean="0"/>
              <a:t>Diğer birim yöneticilerine karar vermede yardımcı olması</a:t>
            </a:r>
          </a:p>
          <a:p>
            <a:r>
              <a:rPr lang="tr-TR" sz="2400" dirty="0" smtClean="0"/>
              <a:t>Daha etkin ve isabetli kararlar alınmasına yardımcı olması</a:t>
            </a:r>
          </a:p>
          <a:p>
            <a:r>
              <a:rPr lang="tr-TR" sz="2400" dirty="0" smtClean="0"/>
              <a:t>Değişen tüketici davranışlarının izlenmesine yardımcı olunması</a:t>
            </a:r>
          </a:p>
          <a:p>
            <a:r>
              <a:rPr lang="tr-TR" sz="2400" dirty="0" smtClean="0"/>
              <a:t>Tüketici beklenti, tutum ve davranışlarının incelenerek daha da bilinçlenen tüketicinin daha iyi anlaşılmasına yardımcı olunması</a:t>
            </a:r>
          </a:p>
          <a:p>
            <a:r>
              <a:rPr lang="tr-TR" sz="2400" dirty="0" smtClean="0"/>
              <a:t>Pazardaki rekabet hakkında bilgi sağlayarak rekabet stratejileri oluşturmaya yardımcı olması</a:t>
            </a:r>
            <a:endParaRPr lang="tr-TR" sz="24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PAZARLAMA ARAŞTIRMASI</a:t>
            </a:r>
            <a:endParaRPr lang="tr-TR" dirty="0"/>
          </a:p>
        </p:txBody>
      </p:sp>
      <p:sp>
        <p:nvSpPr>
          <p:cNvPr id="3" name="2 İçerik Yer Tutucusu"/>
          <p:cNvSpPr>
            <a:spLocks noGrp="1"/>
          </p:cNvSpPr>
          <p:nvPr>
            <p:ph idx="1"/>
          </p:nvPr>
        </p:nvSpPr>
        <p:spPr/>
        <p:txBody>
          <a:bodyPr/>
          <a:lstStyle/>
          <a:p>
            <a:r>
              <a:rPr lang="tr-TR" dirty="0" smtClean="0"/>
              <a:t>Pazarlama araştırması belirli bir konu üzerinde araştırma yapılmasıdır. Araştırma konusu Pazar olabileceği gibi pazarlama faaliyetleri de olabilir. Örneğin tüketici beklentileri ve tutumları, müşteri memnuniyeti ve sadakat davranışları v.b.</a:t>
            </a:r>
          </a:p>
          <a:p>
            <a:r>
              <a:rPr lang="tr-TR" dirty="0" smtClean="0"/>
              <a:t>İşletme içinde bir bölüme yaptırılacağı gibi işletme dışında bir danışmanlık firmasına da yaptırılabilir.</a:t>
            </a:r>
            <a:endParaRPr lang="tr-TR" dirty="0"/>
          </a:p>
        </p:txBody>
      </p:sp>
    </p:spTree>
  </p:cSld>
  <p:clrMapOvr>
    <a:masterClrMapping/>
  </p:clrMapOvr>
  <p:transition>
    <p:pull dir="d"/>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lstStyle/>
          <a:p>
            <a:r>
              <a:rPr lang="tr-TR" dirty="0" smtClean="0"/>
              <a:t>İyi bir pazarlama araştırmasının belirli özellikleri taşıması gerekir ;</a:t>
            </a:r>
          </a:p>
          <a:p>
            <a:r>
              <a:rPr lang="tr-TR" dirty="0" smtClean="0"/>
              <a:t>Güvenilir</a:t>
            </a:r>
          </a:p>
          <a:p>
            <a:r>
              <a:rPr lang="tr-TR" dirty="0" smtClean="0"/>
              <a:t>Geçerli</a:t>
            </a:r>
          </a:p>
          <a:p>
            <a:r>
              <a:rPr lang="tr-TR" dirty="0" smtClean="0"/>
              <a:t>Eksiksiz</a:t>
            </a:r>
          </a:p>
          <a:p>
            <a:r>
              <a:rPr lang="tr-TR" dirty="0" smtClean="0"/>
              <a:t>Zamanlı</a:t>
            </a:r>
            <a:endParaRPr lang="tr-TR" dirty="0"/>
          </a:p>
        </p:txBody>
      </p:sp>
    </p:spTree>
  </p:cSld>
  <p:clrMapOvr>
    <a:masterClrMapping/>
  </p:clrMapOvr>
  <p:transition>
    <p:wipe dir="d"/>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4400" dirty="0" smtClean="0"/>
              <a:t>TİPİK BİR PAZAR ARAŞTIRMA SÜRECİ</a:t>
            </a:r>
            <a:endParaRPr lang="tr-TR" dirty="0"/>
          </a:p>
        </p:txBody>
      </p:sp>
      <p:sp>
        <p:nvSpPr>
          <p:cNvPr id="3" name="2 İçerik Yer Tutucusu"/>
          <p:cNvSpPr>
            <a:spLocks noGrp="1"/>
          </p:cNvSpPr>
          <p:nvPr>
            <p:ph idx="1"/>
          </p:nvPr>
        </p:nvSpPr>
        <p:spPr/>
        <p:txBody>
          <a:bodyPr/>
          <a:lstStyle/>
          <a:p>
            <a:pPr>
              <a:buNone/>
            </a:pPr>
            <a:r>
              <a:rPr lang="tr-TR" dirty="0" smtClean="0"/>
              <a:t>.</a:t>
            </a:r>
            <a:endParaRPr lang="tr-TR" dirty="0"/>
          </a:p>
        </p:txBody>
      </p:sp>
      <p:sp>
        <p:nvSpPr>
          <p:cNvPr id="4" name="3 Dikdörtgen"/>
          <p:cNvSpPr/>
          <p:nvPr/>
        </p:nvSpPr>
        <p:spPr>
          <a:xfrm>
            <a:off x="2915816" y="1628800"/>
            <a:ext cx="4176464"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ARAŞTIRMA PROBLEMİNİN TANIMI</a:t>
            </a:r>
            <a:endParaRPr lang="tr-TR"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4 Dikdörtgen"/>
          <p:cNvSpPr/>
          <p:nvPr/>
        </p:nvSpPr>
        <p:spPr>
          <a:xfrm>
            <a:off x="1907704" y="2564904"/>
            <a:ext cx="2880320"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VERİ TOPLAMA YÖNTEMİN PLANLANMASI</a:t>
            </a:r>
            <a:endParaRPr lang="tr-TR"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5 Dikdörtgen"/>
          <p:cNvSpPr/>
          <p:nvPr/>
        </p:nvSpPr>
        <p:spPr>
          <a:xfrm>
            <a:off x="5436096" y="2564904"/>
            <a:ext cx="2880320"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ÖRNEKLEMİN TASARIMI</a:t>
            </a:r>
            <a:endParaRPr lang="tr-TR" dirty="0"/>
          </a:p>
        </p:txBody>
      </p:sp>
      <p:sp>
        <p:nvSpPr>
          <p:cNvPr id="7" name="6 Dikdörtgen"/>
          <p:cNvSpPr/>
          <p:nvPr/>
        </p:nvSpPr>
        <p:spPr>
          <a:xfrm>
            <a:off x="3563888" y="4005064"/>
            <a:ext cx="3024336"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SAHA ÇALIŞMALARI VERİ TOPLAMA</a:t>
            </a:r>
            <a:endParaRPr lang="tr-TR"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8" name="7 Dikdörtgen"/>
          <p:cNvSpPr/>
          <p:nvPr/>
        </p:nvSpPr>
        <p:spPr>
          <a:xfrm>
            <a:off x="2843808" y="5157192"/>
            <a:ext cx="4824536"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ANALİZ VE RAPORLAMA</a:t>
            </a:r>
            <a:endParaRPr lang="tr-TR"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1556792"/>
            <a:ext cx="7498080" cy="1584176"/>
          </a:xfrm>
        </p:spPr>
        <p:txBody>
          <a:bodyPr>
            <a:noAutofit/>
          </a:bodyPr>
          <a:lstStyle/>
          <a:p>
            <a:r>
              <a:rPr lang="tr-TR" sz="5400" dirty="0" smtClean="0">
                <a:solidFill>
                  <a:schemeClr val="tx2">
                    <a:lumMod val="60000"/>
                    <a:lumOff val="40000"/>
                  </a:schemeClr>
                </a:solidFill>
              </a:rPr>
              <a:t/>
            </a:r>
            <a:br>
              <a:rPr lang="tr-TR" sz="5400" dirty="0" smtClean="0">
                <a:solidFill>
                  <a:schemeClr val="tx2">
                    <a:lumMod val="60000"/>
                    <a:lumOff val="40000"/>
                  </a:schemeClr>
                </a:solidFill>
              </a:rPr>
            </a:br>
            <a:r>
              <a:rPr lang="tr-TR" sz="5400" dirty="0" smtClean="0">
                <a:solidFill>
                  <a:schemeClr val="tx2">
                    <a:lumMod val="60000"/>
                    <a:lumOff val="40000"/>
                  </a:schemeClr>
                </a:solidFill>
              </a:rPr>
              <a:t>5 – TÜKETİCİ DAVRANIŞLARI</a:t>
            </a:r>
            <a:endParaRPr lang="tr-TR" sz="5400" dirty="0">
              <a:solidFill>
                <a:schemeClr val="tx2">
                  <a:lumMod val="60000"/>
                  <a:lumOff val="40000"/>
                </a:schemeClr>
              </a:solidFill>
            </a:endParaRPr>
          </a:p>
        </p:txBody>
      </p:sp>
    </p:spTree>
  </p:cSld>
  <p:clrMapOvr>
    <a:masterClrMapping/>
  </p:clrMapOvr>
  <p:transition>
    <p:wip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403648" y="2276872"/>
            <a:ext cx="7586887" cy="646331"/>
          </a:xfrm>
          <a:prstGeom prst="rect">
            <a:avLst/>
          </a:prstGeom>
          <a:noFill/>
        </p:spPr>
        <p:txBody>
          <a:bodyPr wrap="square" rtlCol="0">
            <a:spAutoFit/>
          </a:bodyPr>
          <a:lstStyle/>
          <a:p>
            <a:r>
              <a:rPr lang="tr-TR" sz="3600" dirty="0" smtClean="0"/>
              <a:t>Bir fincan kahvenin kırk yıl hatırı vardır</a:t>
            </a:r>
            <a:r>
              <a:rPr lang="tr-TR" dirty="0" smtClean="0"/>
              <a:t>.</a:t>
            </a:r>
            <a:endParaRPr lang="tr-TR" dirty="0"/>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a:xfrm>
            <a:off x="1435608" y="1196752"/>
            <a:ext cx="7498080" cy="5051648"/>
          </a:xfrm>
        </p:spPr>
        <p:txBody>
          <a:bodyPr>
            <a:normAutofit/>
          </a:bodyPr>
          <a:lstStyle/>
          <a:p>
            <a:r>
              <a:rPr lang="tr-TR" sz="2400" dirty="0" smtClean="0"/>
              <a:t>Ürün ve hizmetlerin tüketici ihtiyaç, istek ve arzularına uygun şartlarda tasarlanması, pazara sunulması ve tüketim sonrasında da müşterilerden gelen tepkilere cevap vermede pazarlamaya önemli görevler düşmektedir.  Pazarlama sadece tüketiciler için değil işletmeler için de vazgeçilmez bir fonksiyondur. Bu sayede işletmeler üretmiş oldukları ürünleri satabilecek, amaçlarına ulaşıp başarılı olacaklardır. Bu açıdan bakıldığında bir işletmede pazarlama bölümü işletme ile tüketiciler arasında köprü görevi görmektedir.</a:t>
            </a:r>
          </a:p>
          <a:p>
            <a:endParaRPr lang="tr-TR" sz="20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lstStyle/>
          <a:p>
            <a:r>
              <a:rPr lang="tr-TR" b="1" dirty="0" smtClean="0">
                <a:solidFill>
                  <a:schemeClr val="tx2">
                    <a:lumMod val="60000"/>
                    <a:lumOff val="40000"/>
                  </a:schemeClr>
                </a:solidFill>
              </a:rPr>
              <a:t>Tüketici ; </a:t>
            </a:r>
            <a:r>
              <a:rPr lang="tr-TR" dirty="0" smtClean="0"/>
              <a:t>iktisadi mal ve hizmetleri belirli bir bedel karşılığında satın alarak kullanan kişidir. Günlük hayatta müşteri olarak da tanımlanabilir.</a:t>
            </a:r>
          </a:p>
          <a:p>
            <a:r>
              <a:rPr lang="tr-TR" b="1" dirty="0" smtClean="0">
                <a:solidFill>
                  <a:schemeClr val="tx2">
                    <a:lumMod val="60000"/>
                    <a:lumOff val="40000"/>
                  </a:schemeClr>
                </a:solidFill>
              </a:rPr>
              <a:t>Tüketici Davranışı ; </a:t>
            </a:r>
            <a:r>
              <a:rPr lang="tr-TR" dirty="0" smtClean="0"/>
              <a:t>satın alan ya da kullanarak fayda sağlayanların hepsinin birden ortak davranışlarını hedeflemektedir.</a:t>
            </a:r>
            <a:endParaRPr lang="tr-TR" dirty="0"/>
          </a:p>
        </p:txBody>
      </p:sp>
    </p:spTree>
  </p:cSld>
  <p:clrMapOvr>
    <a:masterClrMapping/>
  </p:clrMapOvr>
  <p:transition>
    <p:wipe dir="d"/>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2">
                    <a:lumMod val="60000"/>
                    <a:lumOff val="40000"/>
                  </a:schemeClr>
                </a:solidFill>
              </a:rPr>
              <a:t>Bunu biliyor muydunuz ?</a:t>
            </a:r>
            <a:endParaRPr lang="tr-TR" dirty="0">
              <a:solidFill>
                <a:schemeClr val="tx2">
                  <a:lumMod val="60000"/>
                  <a:lumOff val="40000"/>
                </a:schemeClr>
              </a:solidFill>
            </a:endParaRPr>
          </a:p>
        </p:txBody>
      </p:sp>
      <p:sp>
        <p:nvSpPr>
          <p:cNvPr id="3" name="2 İçerik Yer Tutucusu"/>
          <p:cNvSpPr>
            <a:spLocks noGrp="1"/>
          </p:cNvSpPr>
          <p:nvPr>
            <p:ph idx="1"/>
          </p:nvPr>
        </p:nvSpPr>
        <p:spPr/>
        <p:txBody>
          <a:bodyPr/>
          <a:lstStyle/>
          <a:p>
            <a:endParaRPr lang="tr-TR" dirty="0" smtClean="0"/>
          </a:p>
          <a:p>
            <a:r>
              <a:rPr lang="tr-TR" dirty="0" smtClean="0"/>
              <a:t>Bazı ürünlerin tüketimi medeniyet seviyesi göstergesi olarak algılanmaktadır. Örneğin kişi başı enerji harcaması, tuvalet kağıdı kullanımı ve süt tüketimi arttıkça ülkenin gelişmiş olduğu kabul edilmektedir.</a:t>
            </a:r>
            <a:endParaRPr lang="tr-TR" dirty="0"/>
          </a:p>
        </p:txBody>
      </p:sp>
    </p:spTree>
  </p:cSld>
  <p:clrMapOvr>
    <a:masterClrMapping/>
  </p:clrMapOvr>
  <p:transition>
    <p:wip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a:xfrm>
            <a:off x="1435608" y="836712"/>
            <a:ext cx="7498080" cy="5411688"/>
          </a:xfrm>
        </p:spPr>
        <p:txBody>
          <a:bodyPr>
            <a:normAutofit/>
          </a:bodyPr>
          <a:lstStyle/>
          <a:p>
            <a:r>
              <a:rPr lang="tr-TR" sz="2800" dirty="0" smtClean="0"/>
              <a:t>Tarih boyunca pek çok bilim adamı insan davranışını çözmeye çalışmıştır.Bu konuda sosyologlar, psikologlar,matematikçiler her biri kendi uzmanlık alanlarından hareketle insan davranışlarını açıklamaya çalışmıştır. Örneğin Freud psikanaliz yöntemini geliştirmiş ve insanın psikolojik yönleri üzerinde durmuştur. </a:t>
            </a:r>
            <a:r>
              <a:rPr lang="tr-TR" sz="2800" dirty="0" err="1" smtClean="0"/>
              <a:t>Pavlov</a:t>
            </a:r>
            <a:r>
              <a:rPr lang="tr-TR" sz="2800" dirty="0" smtClean="0"/>
              <a:t> yaptığı şartlanma deneyi ile insanın dışarıdan etkilendiğini ve davranışlarını kontrol edebileceğini ileri sürmüştür.</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a:t>
            </a:r>
            <a:br>
              <a:rPr lang="tr-TR" dirty="0" smtClean="0"/>
            </a:br>
            <a:endParaRPr lang="tr-TR" dirty="0"/>
          </a:p>
        </p:txBody>
      </p:sp>
      <p:sp>
        <p:nvSpPr>
          <p:cNvPr id="3" name="2 İçerik Yer Tutucusu"/>
          <p:cNvSpPr>
            <a:spLocks noGrp="1"/>
          </p:cNvSpPr>
          <p:nvPr>
            <p:ph idx="1"/>
          </p:nvPr>
        </p:nvSpPr>
        <p:spPr/>
        <p:txBody>
          <a:bodyPr/>
          <a:lstStyle/>
          <a:p>
            <a:pPr>
              <a:buNone/>
            </a:pPr>
            <a:r>
              <a:rPr lang="tr-TR" dirty="0" smtClean="0"/>
              <a:t>Bir iktisatçı olarak Marshall, tüketici davranışlarını sağlamak istediği fayda ve maliyetler üzerinde durmuştur.</a:t>
            </a:r>
          </a:p>
          <a:p>
            <a:pPr>
              <a:buNone/>
            </a:pPr>
            <a:r>
              <a:rPr lang="tr-TR" dirty="0" smtClean="0"/>
              <a:t>Biz burada tüm yaklaşımların birlikte düşünülebildiği bir model olarak tüketici davranışını büyük ölçüde açıklayan ‘Tanımlayıcı Model’ i ele alacağız.</a:t>
            </a:r>
          </a:p>
          <a:p>
            <a:endParaRPr lang="tr-T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1642194"/>
          </a:xfrm>
        </p:spPr>
        <p:txBody>
          <a:bodyPr>
            <a:normAutofit/>
          </a:bodyPr>
          <a:lstStyle/>
          <a:p>
            <a:r>
              <a:rPr lang="tr-TR" dirty="0" smtClean="0">
                <a:solidFill>
                  <a:schemeClr val="tx2">
                    <a:lumMod val="60000"/>
                    <a:lumOff val="40000"/>
                  </a:schemeClr>
                </a:solidFill>
              </a:rPr>
              <a:t>TÜKETİCİ DAVRANIŞINI ETKİLEYEN FAKTÖRLER</a:t>
            </a:r>
            <a:endParaRPr lang="tr-TR" dirty="0">
              <a:solidFill>
                <a:schemeClr val="tx2">
                  <a:lumMod val="60000"/>
                  <a:lumOff val="40000"/>
                </a:schemeClr>
              </a:solidFill>
            </a:endParaRPr>
          </a:p>
        </p:txBody>
      </p:sp>
      <p:sp>
        <p:nvSpPr>
          <p:cNvPr id="3" name="2 İçerik Yer Tutucusu"/>
          <p:cNvSpPr>
            <a:spLocks noGrp="1"/>
          </p:cNvSpPr>
          <p:nvPr>
            <p:ph idx="1"/>
          </p:nvPr>
        </p:nvSpPr>
        <p:spPr>
          <a:xfrm>
            <a:off x="1435608" y="2780928"/>
            <a:ext cx="7498080" cy="3467472"/>
          </a:xfrm>
        </p:spPr>
        <p:txBody>
          <a:bodyPr/>
          <a:lstStyle/>
          <a:p>
            <a:r>
              <a:rPr lang="tr-TR" dirty="0" smtClean="0"/>
              <a:t>1 – Karar alma süreci</a:t>
            </a:r>
          </a:p>
          <a:p>
            <a:r>
              <a:rPr lang="tr-TR" dirty="0" smtClean="0"/>
              <a:t>2 – Satın alma süreci</a:t>
            </a:r>
            <a:endParaRPr lang="tr-TR" dirty="0"/>
          </a:p>
        </p:txBody>
      </p:sp>
    </p:spTree>
  </p:cSld>
  <p:clrMapOvr>
    <a:masterClrMapping/>
  </p:clrMapOvr>
  <p:transition>
    <p:wipe dir="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chemeClr val="tx2">
                    <a:lumMod val="60000"/>
                    <a:lumOff val="40000"/>
                  </a:schemeClr>
                </a:solidFill>
              </a:rPr>
              <a:t>SATIN ALMAYI ETKİLEYEN FAKTÖRLER</a:t>
            </a:r>
            <a:endParaRPr lang="tr-TR" dirty="0">
              <a:solidFill>
                <a:schemeClr val="tx2">
                  <a:lumMod val="60000"/>
                  <a:lumOff val="40000"/>
                </a:schemeClr>
              </a:solidFill>
            </a:endParaRPr>
          </a:p>
        </p:txBody>
      </p:sp>
      <p:sp>
        <p:nvSpPr>
          <p:cNvPr id="3" name="2 İçerik Yer Tutucusu"/>
          <p:cNvSpPr>
            <a:spLocks noGrp="1"/>
          </p:cNvSpPr>
          <p:nvPr>
            <p:ph idx="1"/>
          </p:nvPr>
        </p:nvSpPr>
        <p:spPr/>
        <p:txBody>
          <a:bodyPr/>
          <a:lstStyle/>
          <a:p>
            <a:r>
              <a:rPr lang="tr-TR" dirty="0" smtClean="0"/>
              <a:t>Psikolojik faktörler ; ( Algılama, Öğrenme, Güdü,Tutumlar,Kişilik )</a:t>
            </a:r>
          </a:p>
          <a:p>
            <a:r>
              <a:rPr lang="tr-TR" dirty="0" smtClean="0"/>
              <a:t>Sosyal faktörler ; ( Davranışlar, Statü, Rol, Referans Grupları, Aile, Kültür, Din )</a:t>
            </a:r>
          </a:p>
          <a:p>
            <a:r>
              <a:rPr lang="tr-TR" dirty="0" smtClean="0"/>
              <a:t>Kişisel faktörler ; ( Yaş, Eğitim, Sosyal Çevre, Alışkanlıklar )</a:t>
            </a:r>
          </a:p>
          <a:p>
            <a:r>
              <a:rPr lang="tr-TR" dirty="0" smtClean="0"/>
              <a:t>Ekonomik faktörler ; (Parasal Güç )</a:t>
            </a:r>
          </a:p>
          <a:p>
            <a:endParaRPr lang="tr-TR" dirty="0"/>
          </a:p>
        </p:txBody>
      </p:sp>
    </p:spTree>
  </p:cSld>
  <p:clrMapOvr>
    <a:masterClrMapping/>
  </p:clrMapOvr>
  <p:transition>
    <p:wipe dir="u"/>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solidFill>
                  <a:schemeClr val="tx1"/>
                </a:solidFill>
              </a:rPr>
              <a:t>Y  ve  Z KUŞAĞI</a:t>
            </a:r>
            <a:endParaRPr lang="tr-TR" dirty="0">
              <a:solidFill>
                <a:schemeClr val="tx1"/>
              </a:solidFill>
            </a:endParaRPr>
          </a:p>
        </p:txBody>
      </p:sp>
      <p:sp>
        <p:nvSpPr>
          <p:cNvPr id="10" name="9 Metin Yer Tutucusu"/>
          <p:cNvSpPr>
            <a:spLocks noGrp="1"/>
          </p:cNvSpPr>
          <p:nvPr>
            <p:ph type="body" idx="1"/>
          </p:nvPr>
        </p:nvSpPr>
        <p:spPr/>
        <p:txBody>
          <a:bodyPr>
            <a:normAutofit lnSpcReduction="10000"/>
          </a:bodyPr>
          <a:lstStyle/>
          <a:p>
            <a:r>
              <a:rPr lang="tr-TR" dirty="0" smtClean="0"/>
              <a:t>Y KUŞAK MÜŞTERİ GENEL ÖZELLİKLERİ</a:t>
            </a:r>
            <a:endParaRPr lang="tr-TR" dirty="0"/>
          </a:p>
        </p:txBody>
      </p:sp>
      <p:sp>
        <p:nvSpPr>
          <p:cNvPr id="12" name="11 Metin Yer Tutucusu"/>
          <p:cNvSpPr>
            <a:spLocks noGrp="1"/>
          </p:cNvSpPr>
          <p:nvPr>
            <p:ph type="body" sz="half" idx="3"/>
          </p:nvPr>
        </p:nvSpPr>
        <p:spPr/>
        <p:txBody>
          <a:bodyPr>
            <a:normAutofit lnSpcReduction="10000"/>
          </a:bodyPr>
          <a:lstStyle/>
          <a:p>
            <a:r>
              <a:rPr lang="tr-TR" dirty="0" smtClean="0"/>
              <a:t>Z KUŞAK MÜŞTERİ GENEL ÖZELLİKLERİ</a:t>
            </a:r>
            <a:endParaRPr lang="tr-TR" dirty="0"/>
          </a:p>
        </p:txBody>
      </p:sp>
      <p:sp>
        <p:nvSpPr>
          <p:cNvPr id="11" name="10 İçerik Yer Tutucusu"/>
          <p:cNvSpPr>
            <a:spLocks noGrp="1"/>
          </p:cNvSpPr>
          <p:nvPr>
            <p:ph sz="quarter" idx="2"/>
          </p:nvPr>
        </p:nvSpPr>
        <p:spPr/>
        <p:txBody>
          <a:bodyPr>
            <a:normAutofit/>
          </a:bodyPr>
          <a:lstStyle/>
          <a:p>
            <a:r>
              <a:rPr lang="tr-TR" sz="2000" dirty="0" smtClean="0"/>
              <a:t>1980 ile 2000 yılı arası doğanlar</a:t>
            </a:r>
          </a:p>
          <a:p>
            <a:r>
              <a:rPr lang="tr-TR" sz="2000" dirty="0" smtClean="0"/>
              <a:t>Kariyer odaklı olup sade bir yaşam tercih etmeleri</a:t>
            </a:r>
          </a:p>
          <a:p>
            <a:r>
              <a:rPr lang="tr-TR" sz="2000" dirty="0" smtClean="0"/>
              <a:t>Yeme içme bakımından çoğunlukla sağlıklı beslenme eğiliminde olmaları.</a:t>
            </a:r>
          </a:p>
          <a:p>
            <a:r>
              <a:rPr lang="tr-TR" sz="2000" dirty="0" smtClean="0"/>
              <a:t>Özel günler dışında rahat ve sade giyinmeyi tercih etmeleri</a:t>
            </a:r>
          </a:p>
          <a:p>
            <a:r>
              <a:rPr lang="tr-TR" sz="2000" dirty="0" smtClean="0"/>
              <a:t>Tüketimi hayatın odağına yerleştirmeyip daha fonksiyonel ve faydacı hareket etmeleri.</a:t>
            </a:r>
          </a:p>
          <a:p>
            <a:endParaRPr lang="tr-TR" sz="2000" dirty="0"/>
          </a:p>
        </p:txBody>
      </p:sp>
      <p:sp>
        <p:nvSpPr>
          <p:cNvPr id="13" name="12 İçerik Yer Tutucusu"/>
          <p:cNvSpPr>
            <a:spLocks noGrp="1"/>
          </p:cNvSpPr>
          <p:nvPr>
            <p:ph sz="quarter" idx="4"/>
          </p:nvPr>
        </p:nvSpPr>
        <p:spPr/>
        <p:txBody>
          <a:bodyPr>
            <a:normAutofit fontScale="92500" lnSpcReduction="10000"/>
          </a:bodyPr>
          <a:lstStyle/>
          <a:p>
            <a:r>
              <a:rPr lang="tr-TR" sz="2000" dirty="0" smtClean="0"/>
              <a:t>2000 yılı ve sonrası doğanlar</a:t>
            </a:r>
          </a:p>
          <a:p>
            <a:r>
              <a:rPr lang="tr-TR" sz="2000" dirty="0" smtClean="0"/>
              <a:t>Henüz kendilerine ait bir gelirlerinin olmaması.</a:t>
            </a:r>
          </a:p>
          <a:p>
            <a:r>
              <a:rPr lang="tr-TR" sz="2000" dirty="0" smtClean="0"/>
              <a:t>Ancak teknolojiyle ilişkileri çok güçlü olduğu için alışveriş ve tüketim eylemlerinde etki güçleri artmaktadır.</a:t>
            </a:r>
          </a:p>
          <a:p>
            <a:r>
              <a:rPr lang="tr-TR" sz="2000" dirty="0" smtClean="0"/>
              <a:t>Online alışverişlerde fiyat ve lüks alternatifleri sunmaları farkında olmadan diğer aile fertlerini oldukça etkilemektedir.</a:t>
            </a:r>
          </a:p>
          <a:p>
            <a:r>
              <a:rPr lang="tr-TR" sz="2000" dirty="0" smtClean="0"/>
              <a:t>Dolayısıyla kendi gelirleri olmadan tüketimi etkileyen en önemli unsurlardandır.</a:t>
            </a:r>
          </a:p>
          <a:p>
            <a:endParaRPr lang="tr-TR" sz="2000" dirty="0" smtClean="0"/>
          </a:p>
          <a:p>
            <a:endParaRPr lang="tr-TR" sz="2000" dirty="0"/>
          </a:p>
        </p:txBody>
      </p:sp>
    </p:spTree>
  </p:cSld>
  <p:clrMapOvr>
    <a:masterClrMapping/>
  </p:clrMapOvr>
  <p:transition>
    <p:dissolv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Başlık"/>
          <p:cNvSpPr>
            <a:spLocks noGrp="1"/>
          </p:cNvSpPr>
          <p:nvPr>
            <p:ph type="title"/>
          </p:nvPr>
        </p:nvSpPr>
        <p:spPr>
          <a:xfrm>
            <a:off x="1435608" y="1484784"/>
            <a:ext cx="7498080" cy="2376264"/>
          </a:xfrm>
        </p:spPr>
        <p:txBody>
          <a:bodyPr>
            <a:normAutofit/>
          </a:bodyPr>
          <a:lstStyle/>
          <a:p>
            <a:r>
              <a:rPr lang="tr-TR" dirty="0" smtClean="0">
                <a:solidFill>
                  <a:schemeClr val="tx2">
                    <a:lumMod val="60000"/>
                    <a:lumOff val="40000"/>
                  </a:schemeClr>
                </a:solidFill>
              </a:rPr>
              <a:t>6 – PAZAR BÖLÜMLENDİRME VE HEDEF PAZAR BELİRLEME</a:t>
            </a:r>
            <a:endParaRPr lang="tr-TR" dirty="0">
              <a:solidFill>
                <a:schemeClr val="tx2">
                  <a:lumMod val="60000"/>
                  <a:lumOff val="40000"/>
                </a:schemeClr>
              </a:solidFill>
            </a:endParaRPr>
          </a:p>
        </p:txBody>
      </p:sp>
    </p:spTree>
  </p:cSld>
  <p:clrMapOvr>
    <a:masterClrMapping/>
  </p:clrMapOvr>
  <p:transition>
    <p:wipe dir="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763688" y="3068960"/>
            <a:ext cx="6349174" cy="523220"/>
          </a:xfrm>
          <a:prstGeom prst="rect">
            <a:avLst/>
          </a:prstGeom>
          <a:noFill/>
        </p:spPr>
        <p:txBody>
          <a:bodyPr wrap="none" rtlCol="0">
            <a:spAutoFit/>
          </a:bodyPr>
          <a:lstStyle/>
          <a:p>
            <a:r>
              <a:rPr lang="tr-TR" sz="2800" dirty="0" smtClean="0"/>
              <a:t>Müslüman mahallesinde salyangoz satılmaz</a:t>
            </a:r>
            <a:r>
              <a:rPr lang="tr-TR" dirty="0" smtClean="0"/>
              <a:t>.</a:t>
            </a:r>
            <a:endParaRPr lang="tr-TR" dirty="0"/>
          </a:p>
        </p:txBody>
      </p:sp>
    </p:spTree>
  </p:cSld>
  <p:clrMapOvr>
    <a:masterClrMapping/>
  </p:clrMapOvr>
  <p:transition>
    <p:dissolv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2">
                    <a:lumMod val="60000"/>
                    <a:lumOff val="40000"/>
                  </a:schemeClr>
                </a:solidFill>
              </a:rPr>
              <a:t>PAZAR NEDİR ?</a:t>
            </a:r>
            <a:endParaRPr lang="tr-TR" dirty="0">
              <a:solidFill>
                <a:schemeClr val="tx2">
                  <a:lumMod val="60000"/>
                  <a:lumOff val="40000"/>
                </a:schemeClr>
              </a:solidFill>
            </a:endParaRPr>
          </a:p>
        </p:txBody>
      </p:sp>
      <p:sp>
        <p:nvSpPr>
          <p:cNvPr id="3" name="2 İçerik Yer Tutucusu"/>
          <p:cNvSpPr>
            <a:spLocks noGrp="1"/>
          </p:cNvSpPr>
          <p:nvPr>
            <p:ph idx="1"/>
          </p:nvPr>
        </p:nvSpPr>
        <p:spPr/>
        <p:txBody>
          <a:bodyPr/>
          <a:lstStyle/>
          <a:p>
            <a:endParaRPr lang="tr-TR" dirty="0" smtClean="0"/>
          </a:p>
          <a:p>
            <a:r>
              <a:rPr lang="tr-TR" dirty="0" smtClean="0"/>
              <a:t>Alıcılarla satıcıların serbest biçimde karşılaştıkları, kar amaçlı ya da kar amaçsız her türlü mal ve hizmetin alıcı ve satıcılar arasında değiştirildiği veya değişim fiyatının oluştuğu yer ya da koşullar dizisidir.</a:t>
            </a:r>
            <a:endParaRPr lang="tr-TR" dirty="0"/>
          </a:p>
        </p:txBody>
      </p:sp>
    </p:spTree>
  </p:cSld>
  <p:clrMapOvr>
    <a:masterClrMapping/>
  </p:clrMapOvr>
  <p:transition>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a:xfrm>
            <a:off x="1435608" y="836712"/>
            <a:ext cx="7498080" cy="5411688"/>
          </a:xfrm>
        </p:spPr>
        <p:txBody>
          <a:bodyPr>
            <a:normAutofit/>
          </a:bodyPr>
          <a:lstStyle/>
          <a:p>
            <a:r>
              <a:rPr lang="tr-TR" sz="2800" dirty="0" smtClean="0"/>
              <a:t>Pazarlama iş dünyasının dışında insanlar arası ilişkilerin olduğu her yerde görülebilen bir faaliyet olarak karşımıza çıkar. Örneğin bir siyasetçinin seçmenlerinin değer yargılarını değiştirmek istemesi, bir sanatçının izleyicilerinin beğenilerini değiştirmeye çalışması, kar amacı gütmeyen bir kuruluşun toplumsal değerleri etkilemek istemesi gibi çok sayıdaki örnekle aslında pazarlamadan yararlanılmaktadır. Daha geniş tanımda pazarlama ‘ </a:t>
            </a:r>
            <a:r>
              <a:rPr lang="tr-TR" sz="2800" b="1" dirty="0" smtClean="0"/>
              <a:t>Değerlerin değişimini yönetme faaliyetidir.’</a:t>
            </a:r>
            <a:r>
              <a:rPr lang="tr-TR" sz="2800" dirty="0" smtClean="0"/>
              <a:t> şeklinde tanımlanabilir.</a:t>
            </a:r>
          </a:p>
          <a:p>
            <a:endParaRPr lang="tr-TR" sz="240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chemeClr val="tx2">
                    <a:lumMod val="60000"/>
                    <a:lumOff val="40000"/>
                  </a:schemeClr>
                </a:solidFill>
              </a:rPr>
              <a:t>PAZAR BÖLÜMLENDİRME</a:t>
            </a:r>
            <a:br>
              <a:rPr lang="tr-TR" dirty="0" smtClean="0">
                <a:solidFill>
                  <a:schemeClr val="tx2">
                    <a:lumMod val="60000"/>
                    <a:lumOff val="40000"/>
                  </a:schemeClr>
                </a:solidFill>
              </a:rPr>
            </a:br>
            <a:r>
              <a:rPr lang="tr-TR" dirty="0" smtClean="0">
                <a:solidFill>
                  <a:schemeClr val="tx2">
                    <a:lumMod val="60000"/>
                    <a:lumOff val="40000"/>
                  </a:schemeClr>
                </a:solidFill>
              </a:rPr>
              <a:t> ( SEGMENTASYON )</a:t>
            </a:r>
            <a:endParaRPr lang="tr-TR" dirty="0">
              <a:solidFill>
                <a:schemeClr val="tx2">
                  <a:lumMod val="60000"/>
                  <a:lumOff val="40000"/>
                </a:schemeClr>
              </a:solidFill>
            </a:endParaRPr>
          </a:p>
        </p:txBody>
      </p:sp>
      <p:sp>
        <p:nvSpPr>
          <p:cNvPr id="3" name="2 İçerik Yer Tutucusu"/>
          <p:cNvSpPr>
            <a:spLocks noGrp="1"/>
          </p:cNvSpPr>
          <p:nvPr>
            <p:ph idx="1"/>
          </p:nvPr>
        </p:nvSpPr>
        <p:spPr/>
        <p:txBody>
          <a:bodyPr/>
          <a:lstStyle/>
          <a:p>
            <a:endParaRPr lang="tr-TR" dirty="0" smtClean="0"/>
          </a:p>
          <a:p>
            <a:r>
              <a:rPr lang="tr-TR" dirty="0" smtClean="0"/>
              <a:t>Büyüklüğü tahmin edilen pazarlarda yer alan tüketicilerin, ortak özelliklerine dayanarak daha rahat tanımlama yapılmasına ve yöneltilecek pazarlama çabalarına benzer tepkiler verebilecekleri </a:t>
            </a:r>
            <a:r>
              <a:rPr lang="tr-TR" dirty="0" err="1" smtClean="0"/>
              <a:t>segmentlere</a:t>
            </a:r>
            <a:r>
              <a:rPr lang="tr-TR" dirty="0" smtClean="0"/>
              <a:t> ayırma biçimidir.</a:t>
            </a:r>
            <a:endParaRPr lang="tr-TR" dirty="0"/>
          </a:p>
        </p:txBody>
      </p:sp>
    </p:spTree>
  </p:cSld>
  <p:clrMapOvr>
    <a:masterClrMapping/>
  </p:clrMapOvr>
  <p:transition>
    <p:wipe dir="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PAZAR BÖLÜMLENDİRMENİN AMAÇLARI </a:t>
            </a:r>
            <a:endParaRPr lang="tr-TR" dirty="0"/>
          </a:p>
        </p:txBody>
      </p:sp>
      <p:sp>
        <p:nvSpPr>
          <p:cNvPr id="3" name="2 İçerik Yer Tutucusu"/>
          <p:cNvSpPr>
            <a:spLocks noGrp="1"/>
          </p:cNvSpPr>
          <p:nvPr>
            <p:ph idx="1"/>
          </p:nvPr>
        </p:nvSpPr>
        <p:spPr/>
        <p:txBody>
          <a:bodyPr/>
          <a:lstStyle/>
          <a:p>
            <a:r>
              <a:rPr lang="tr-TR" dirty="0" smtClean="0"/>
              <a:t>- Firmaların kaynaklarını daha etkin kullanmak</a:t>
            </a:r>
          </a:p>
          <a:p>
            <a:r>
              <a:rPr lang="tr-TR" dirty="0" smtClean="0"/>
              <a:t>- Tüketici ihtiyaçlarını daha iyi karşılamak</a:t>
            </a:r>
          </a:p>
          <a:p>
            <a:r>
              <a:rPr lang="tr-TR" dirty="0" smtClean="0"/>
              <a:t>- Rakipleri daha iyi tanımak</a:t>
            </a:r>
          </a:p>
          <a:p>
            <a:r>
              <a:rPr lang="tr-TR" dirty="0" smtClean="0"/>
              <a:t>- Pazarlama performansını daha iyi değerlendirmek</a:t>
            </a:r>
          </a:p>
          <a:p>
            <a:r>
              <a:rPr lang="tr-TR" dirty="0" smtClean="0"/>
              <a:t>- Maliyetleri azaltmak</a:t>
            </a:r>
          </a:p>
          <a:p>
            <a:endParaRPr lang="tr-TR"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solidFill>
                  <a:schemeClr val="tx2">
                    <a:lumMod val="60000"/>
                    <a:lumOff val="40000"/>
                  </a:schemeClr>
                </a:solidFill>
              </a:rPr>
              <a:t>BÖLÜMLENDİRİLMEMİŞ VE BÖLÜMLENDİRİLMİŞ PAZAR ÖRNEĞİ</a:t>
            </a:r>
            <a:endParaRPr lang="tr-TR" sz="2800" dirty="0">
              <a:solidFill>
                <a:schemeClr val="tx2">
                  <a:lumMod val="60000"/>
                  <a:lumOff val="40000"/>
                </a:schemeClr>
              </a:solidFill>
            </a:endParaRPr>
          </a:p>
        </p:txBody>
      </p:sp>
      <p:graphicFrame>
        <p:nvGraphicFramePr>
          <p:cNvPr id="4" name="3 İçerik Yer Tutucusu"/>
          <p:cNvGraphicFramePr>
            <a:graphicFrameLocks noGrp="1"/>
          </p:cNvGraphicFramePr>
          <p:nvPr>
            <p:ph idx="1"/>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edge/>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2">
                    <a:lumMod val="60000"/>
                    <a:lumOff val="40000"/>
                  </a:schemeClr>
                </a:solidFill>
              </a:rPr>
              <a:t>HEDEF PAZAR SEÇİMİ</a:t>
            </a:r>
            <a:endParaRPr lang="tr-TR" dirty="0">
              <a:solidFill>
                <a:schemeClr val="tx2">
                  <a:lumMod val="60000"/>
                  <a:lumOff val="40000"/>
                </a:schemeClr>
              </a:solidFill>
            </a:endParaRPr>
          </a:p>
        </p:txBody>
      </p:sp>
      <p:sp>
        <p:nvSpPr>
          <p:cNvPr id="3" name="2 İçerik Yer Tutucusu"/>
          <p:cNvSpPr>
            <a:spLocks noGrp="1"/>
          </p:cNvSpPr>
          <p:nvPr>
            <p:ph idx="1"/>
          </p:nvPr>
        </p:nvSpPr>
        <p:spPr/>
        <p:txBody>
          <a:bodyPr>
            <a:normAutofit/>
          </a:bodyPr>
          <a:lstStyle/>
          <a:p>
            <a:r>
              <a:rPr lang="tr-TR" dirty="0" smtClean="0"/>
              <a:t>Hedef Pazar belirlenmesi, hem rakipleri görmeyi hem de pazarda karlılığı yüksek ihtiyaçların keşfini sağlayacaktır.</a:t>
            </a:r>
          </a:p>
          <a:p>
            <a:r>
              <a:rPr lang="tr-TR" dirty="0" smtClean="0"/>
              <a:t>Hedef Pazar seçerken etkili faktörler ;</a:t>
            </a:r>
          </a:p>
          <a:p>
            <a:r>
              <a:rPr lang="tr-TR" sz="2800" dirty="0" smtClean="0"/>
              <a:t>İşletmenin kaynakları</a:t>
            </a:r>
          </a:p>
          <a:p>
            <a:r>
              <a:rPr lang="tr-TR" sz="2800" dirty="0" smtClean="0"/>
              <a:t>Ürünün özellikleri</a:t>
            </a:r>
          </a:p>
          <a:p>
            <a:r>
              <a:rPr lang="tr-TR" sz="2800" dirty="0" smtClean="0"/>
              <a:t>Ürün hayat eğrisindeki yeri</a:t>
            </a:r>
          </a:p>
          <a:p>
            <a:r>
              <a:rPr lang="tr-TR" sz="2800" dirty="0" smtClean="0"/>
              <a:t>Pazarın yapısı</a:t>
            </a:r>
          </a:p>
          <a:p>
            <a:r>
              <a:rPr lang="tr-TR" sz="2800" dirty="0" smtClean="0"/>
              <a:t>Rekabet durumu</a:t>
            </a:r>
            <a:endParaRPr lang="tr-TR" sz="2800" dirty="0"/>
          </a:p>
        </p:txBody>
      </p:sp>
    </p:spTree>
  </p:cSld>
  <p:clrMapOvr>
    <a:masterClrMapping/>
  </p:clrMapOvr>
  <p:transition>
    <p:pull dir="d"/>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KONUMLANDIRMA</a:t>
            </a:r>
            <a:endParaRPr lang="tr-TR" dirty="0"/>
          </a:p>
        </p:txBody>
      </p:sp>
      <p:sp>
        <p:nvSpPr>
          <p:cNvPr id="3" name="2 İçerik Yer Tutucusu"/>
          <p:cNvSpPr>
            <a:spLocks noGrp="1"/>
          </p:cNvSpPr>
          <p:nvPr>
            <p:ph idx="1"/>
          </p:nvPr>
        </p:nvSpPr>
        <p:spPr/>
        <p:txBody>
          <a:bodyPr/>
          <a:lstStyle/>
          <a:p>
            <a:r>
              <a:rPr lang="tr-TR" dirty="0" smtClean="0"/>
              <a:t>Ürünü yada örgütü, seçilen Pazar bölümleri ve örgütün imkanları bakımından en uygun yere yerleştirmede tüketicilerin algılarını, tutumlarını ve ürün kullanma alışkanlıklarını belirleme ve uygulama sürecidir. Ürünlerin nasıl algılanacağının işletme yönetimlerince belirlenmesidir. </a:t>
            </a:r>
            <a:endParaRPr lang="tr-TR"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normAutofit/>
          </a:bodyPr>
          <a:lstStyle/>
          <a:p>
            <a:r>
              <a:rPr lang="tr-TR" sz="2800" dirty="0" smtClean="0"/>
              <a:t>Tüketici yönlü konumlandırmada ürünün özellikleri ve faydası anlatılarak farklılaştırma yapılmaya çalışılır. Örneğin  % 100 gerçek meyve suyu</a:t>
            </a:r>
          </a:p>
          <a:p>
            <a:r>
              <a:rPr lang="tr-TR" sz="2800" dirty="0" smtClean="0"/>
              <a:t>Rekabet yönlü konumlandırmada ise rakip ürünlerin özellikleri karşılaştırma yapılarak ürünün zihindeki yeri diğer ürünler kullanılarak belirlenmeye çalışılır. Örneğin ’Biz daha iyisini yapana kadar en iyisi bu’ gibi </a:t>
            </a:r>
            <a:endParaRPr lang="tr-TR" sz="2800"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lstStyle/>
          <a:p>
            <a:r>
              <a:rPr lang="tr-TR" dirty="0" smtClean="0"/>
              <a:t>Konumlandırma çalışmaları bir tür algı yönetimidir. Bazen bu yolla işletmeler gerçek durumdan farklı algılamalar oluşturabilmektedir. Bu durum pazarlama yöneticilerinin etik sorumluluklarının olması gerektiğini hatırlatmaktadır.</a:t>
            </a:r>
          </a:p>
          <a:p>
            <a:endParaRPr lang="tr-TR"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1700808"/>
            <a:ext cx="7498080" cy="2160240"/>
          </a:xfrm>
        </p:spPr>
        <p:txBody>
          <a:bodyPr>
            <a:normAutofit/>
          </a:bodyPr>
          <a:lstStyle/>
          <a:p>
            <a:r>
              <a:rPr lang="tr-TR" dirty="0" smtClean="0">
                <a:solidFill>
                  <a:schemeClr val="tx2">
                    <a:lumMod val="60000"/>
                    <a:lumOff val="40000"/>
                  </a:schemeClr>
                </a:solidFill>
              </a:rPr>
              <a:t>7 -  ÜRÜNLER VE ÜRÜN STRATEJİLERİ</a:t>
            </a:r>
            <a:endParaRPr lang="tr-TR" dirty="0">
              <a:solidFill>
                <a:schemeClr val="tx2">
                  <a:lumMod val="60000"/>
                  <a:lumOff val="40000"/>
                </a:schemeClr>
              </a:solidFill>
            </a:endParaRPr>
          </a:p>
        </p:txBody>
      </p:sp>
    </p:spTree>
  </p:cSld>
  <p:clrMapOvr>
    <a:masterClrMapping/>
  </p:clrMapOvr>
  <p:transition>
    <p:wipe dir="d"/>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normAutofit lnSpcReduction="10000"/>
          </a:bodyPr>
          <a:lstStyle/>
          <a:p>
            <a:r>
              <a:rPr lang="tr-TR" dirty="0" smtClean="0"/>
              <a:t>Ürün ; pazarlama bileşenlerinden birincisidir.  Ürün kavramı için kar amaçlı ya da amaçsız çok sayıda örnekten bahsedilebilir. Bunlardan </a:t>
            </a:r>
          </a:p>
          <a:p>
            <a:r>
              <a:rPr lang="tr-TR" dirty="0" smtClean="0"/>
              <a:t>Kar amaçlı olanlar; çay,  deterjan, mobilya, otomobil, ev v.b.</a:t>
            </a:r>
          </a:p>
          <a:p>
            <a:r>
              <a:rPr lang="tr-TR" dirty="0" smtClean="0"/>
              <a:t>Kar amaçlı olmayanlar ; Kurum ve kuruluşların sundukları, sağlık, ulaşım, savunma, eğitim hizmetleri örnek verilebilir.</a:t>
            </a:r>
          </a:p>
        </p:txBody>
      </p:sp>
    </p:spTree>
  </p:cSld>
  <p:clrMapOvr>
    <a:masterClrMapping/>
  </p:clrMapOvr>
  <p:transition>
    <p:wipe/>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2">
                    <a:lumMod val="60000"/>
                    <a:lumOff val="40000"/>
                  </a:schemeClr>
                </a:solidFill>
              </a:rPr>
              <a:t>PAZARLAMA BİLEŞENLERİ</a:t>
            </a:r>
            <a:endParaRPr lang="tr-TR" dirty="0">
              <a:solidFill>
                <a:schemeClr val="tx2">
                  <a:lumMod val="60000"/>
                  <a:lumOff val="40000"/>
                </a:schemeClr>
              </a:solidFill>
            </a:endParaRPr>
          </a:p>
        </p:txBody>
      </p:sp>
      <p:graphicFrame>
        <p:nvGraphicFramePr>
          <p:cNvPr id="4" name="3 İçerik Yer Tutucusu"/>
          <p:cNvGraphicFramePr>
            <a:graphicFrameLocks noGrp="1"/>
          </p:cNvGraphicFramePr>
          <p:nvPr>
            <p:ph idx="1"/>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Bu tanımda yer alan dört kavramdan </a:t>
            </a:r>
            <a:r>
              <a:rPr lang="tr-TR" dirty="0" smtClean="0">
                <a:solidFill>
                  <a:schemeClr val="accent3">
                    <a:lumMod val="75000"/>
                  </a:schemeClr>
                </a:solidFill>
              </a:rPr>
              <a:t>‘</a:t>
            </a:r>
            <a:r>
              <a:rPr lang="tr-TR" b="1" dirty="0" smtClean="0">
                <a:solidFill>
                  <a:schemeClr val="accent3">
                    <a:lumMod val="75000"/>
                  </a:schemeClr>
                </a:solidFill>
              </a:rPr>
              <a:t>Değer’ </a:t>
            </a:r>
            <a:r>
              <a:rPr lang="tr-TR" dirty="0" smtClean="0"/>
              <a:t>kavramı maddi ve maddi olmayan değerleri ifade eder</a:t>
            </a:r>
            <a:r>
              <a:rPr lang="tr-TR" b="1" dirty="0" smtClean="0"/>
              <a:t>,  </a:t>
            </a:r>
            <a:r>
              <a:rPr lang="tr-TR" b="1" dirty="0" smtClean="0">
                <a:solidFill>
                  <a:schemeClr val="accent3">
                    <a:lumMod val="75000"/>
                  </a:schemeClr>
                </a:solidFill>
              </a:rPr>
              <a:t>‘Değişim’ </a:t>
            </a:r>
            <a:r>
              <a:rPr lang="tr-TR" dirty="0" smtClean="0"/>
              <a:t>takas alışveriş olarak düşünüleceği gibi iyileştirme dönüştürme anlamlarını da taşır.  </a:t>
            </a:r>
            <a:r>
              <a:rPr lang="tr-TR" b="1" dirty="0" smtClean="0">
                <a:solidFill>
                  <a:schemeClr val="accent3">
                    <a:lumMod val="75000"/>
                  </a:schemeClr>
                </a:solidFill>
              </a:rPr>
              <a:t>‘Faaliyetler’ </a:t>
            </a:r>
            <a:r>
              <a:rPr lang="tr-TR" dirty="0" smtClean="0"/>
              <a:t>sistem kurmaktan sistemin işlemesine ve küçük operasyonlara kadar birçok boyutta düşünülebilir. </a:t>
            </a:r>
            <a:r>
              <a:rPr lang="tr-TR" b="1" dirty="0" smtClean="0">
                <a:solidFill>
                  <a:schemeClr val="accent3">
                    <a:lumMod val="75000"/>
                  </a:schemeClr>
                </a:solidFill>
              </a:rPr>
              <a:t>‘Yönetme’ </a:t>
            </a:r>
            <a:r>
              <a:rPr lang="tr-TR" dirty="0" smtClean="0"/>
              <a:t>işi ise bir satış elemanının süreci yönetmesinden, kar amaçsız kurum yöneticilerinin algı yönetimine kadar farklı boyutlarda olsa da pazarlama alanının içinde kalmaktadır.</a:t>
            </a:r>
          </a:p>
          <a:p>
            <a:endParaRPr lang="tr-TR" dirty="0" smtClean="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chemeClr val="tx2">
                    <a:lumMod val="60000"/>
                    <a:lumOff val="40000"/>
                  </a:schemeClr>
                </a:solidFill>
              </a:rPr>
              <a:t>ÜRÜNLERİN SINIFLANDIRILMASI</a:t>
            </a:r>
            <a:endParaRPr lang="tr-TR" dirty="0">
              <a:solidFill>
                <a:schemeClr val="tx2">
                  <a:lumMod val="60000"/>
                  <a:lumOff val="40000"/>
                </a:schemeClr>
              </a:solidFill>
            </a:endParaRPr>
          </a:p>
        </p:txBody>
      </p:sp>
      <p:sp>
        <p:nvSpPr>
          <p:cNvPr id="3" name="2 İçerik Yer Tutucusu"/>
          <p:cNvSpPr>
            <a:spLocks noGrp="1"/>
          </p:cNvSpPr>
          <p:nvPr>
            <p:ph idx="1"/>
          </p:nvPr>
        </p:nvSpPr>
        <p:spPr/>
        <p:txBody>
          <a:bodyPr/>
          <a:lstStyle/>
          <a:p>
            <a:r>
              <a:rPr lang="tr-TR" dirty="0" smtClean="0"/>
              <a:t>Ürünler temelde 2 ye ayrılır ;</a:t>
            </a:r>
          </a:p>
          <a:p>
            <a:r>
              <a:rPr lang="tr-TR" dirty="0" smtClean="0"/>
              <a:t>1 – Endüstriyel Ürünler ; işletmeler ya da kurumların mal ve hizmet üretmek için satım aldıkları hammadde, malzeme, araç gerek, danışmanlık hizmetlerinden oluşur.</a:t>
            </a:r>
          </a:p>
          <a:p>
            <a:r>
              <a:rPr lang="tr-TR" dirty="0" smtClean="0"/>
              <a:t>2 – Tüketim Ürünleri ; Nihai kullanıcılar olarak tüketicilerin kendileri ve aileleri için alıp kullandıkları mal ve hizmetlerdir.</a:t>
            </a:r>
          </a:p>
        </p:txBody>
      </p:sp>
    </p:spTree>
  </p:cSld>
  <p:clrMapOvr>
    <a:masterClrMapping/>
  </p:clrMapOvr>
  <p:transition>
    <p:wipe dir="u"/>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chemeClr val="tx2">
                    <a:lumMod val="60000"/>
                    <a:lumOff val="40000"/>
                  </a:schemeClr>
                </a:solidFill>
              </a:rPr>
              <a:t>ÜRÜNLERİN SINIFLANDIRILMASI</a:t>
            </a:r>
            <a:endParaRPr lang="tr-TR" dirty="0">
              <a:solidFill>
                <a:schemeClr val="tx2">
                  <a:lumMod val="60000"/>
                  <a:lumOff val="40000"/>
                </a:schemeClr>
              </a:solidFill>
            </a:endParaRPr>
          </a:p>
        </p:txBody>
      </p:sp>
      <p:graphicFrame>
        <p:nvGraphicFramePr>
          <p:cNvPr id="4" name="3 İçerik Yer Tutucusu"/>
          <p:cNvGraphicFramePr>
            <a:graphicFrameLocks noGrp="1"/>
          </p:cNvGraphicFramePr>
          <p:nvPr>
            <p:ph idx="1"/>
          </p:nvPr>
        </p:nvGraphicFramePr>
        <p:xfrm>
          <a:off x="1475656" y="1772816"/>
          <a:ext cx="7499350" cy="3705971"/>
        </p:xfrm>
        <a:graphic>
          <a:graphicData uri="http://schemas.openxmlformats.org/drawingml/2006/table">
            <a:tbl>
              <a:tblPr firstRow="1" bandRow="1">
                <a:tableStyleId>{5C22544A-7EE6-4342-B048-85BDC9FD1C3A}</a:tableStyleId>
              </a:tblPr>
              <a:tblGrid>
                <a:gridCol w="1499870"/>
                <a:gridCol w="1499870"/>
                <a:gridCol w="1499870"/>
                <a:gridCol w="1499870"/>
                <a:gridCol w="1499870"/>
              </a:tblGrid>
              <a:tr h="1176131">
                <a:tc>
                  <a:txBody>
                    <a:bodyPr/>
                    <a:lstStyle/>
                    <a:p>
                      <a:r>
                        <a:rPr lang="tr-TR" sz="1100" dirty="0" smtClean="0"/>
                        <a:t>DOKUNULURLUK ÖZELLİKLERİNE GÖRE</a:t>
                      </a:r>
                      <a:endParaRPr lang="tr-TR" sz="1100" dirty="0"/>
                    </a:p>
                  </a:txBody>
                  <a:tcPr/>
                </a:tc>
                <a:tc>
                  <a:txBody>
                    <a:bodyPr/>
                    <a:lstStyle/>
                    <a:p>
                      <a:r>
                        <a:rPr lang="tr-TR" sz="1100" dirty="0" smtClean="0"/>
                        <a:t>DAYANMA</a:t>
                      </a:r>
                    </a:p>
                    <a:p>
                      <a:r>
                        <a:rPr lang="tr-TR" sz="1100" dirty="0" smtClean="0"/>
                        <a:t>SÜRESİNE</a:t>
                      </a:r>
                    </a:p>
                    <a:p>
                      <a:r>
                        <a:rPr lang="tr-TR" sz="1100" dirty="0" smtClean="0"/>
                        <a:t>GÖRE</a:t>
                      </a:r>
                      <a:endParaRPr lang="tr-TR" sz="1100" dirty="0"/>
                    </a:p>
                  </a:txBody>
                  <a:tcPr/>
                </a:tc>
                <a:tc>
                  <a:txBody>
                    <a:bodyPr/>
                    <a:lstStyle/>
                    <a:p>
                      <a:r>
                        <a:rPr lang="tr-TR" sz="1100" dirty="0" smtClean="0"/>
                        <a:t>TÜKETİCİLERİNE</a:t>
                      </a:r>
                    </a:p>
                    <a:p>
                      <a:r>
                        <a:rPr lang="tr-TR" sz="1100" dirty="0" smtClean="0"/>
                        <a:t>GÖRE</a:t>
                      </a:r>
                      <a:endParaRPr lang="tr-TR" sz="1100" dirty="0"/>
                    </a:p>
                  </a:txBody>
                  <a:tcPr/>
                </a:tc>
                <a:tc>
                  <a:txBody>
                    <a:bodyPr/>
                    <a:lstStyle/>
                    <a:p>
                      <a:r>
                        <a:rPr lang="tr-TR" sz="1100" dirty="0" smtClean="0"/>
                        <a:t>KULLANIM</a:t>
                      </a:r>
                    </a:p>
                    <a:p>
                      <a:r>
                        <a:rPr lang="tr-TR" sz="1100" dirty="0" smtClean="0"/>
                        <a:t>ŞEKLİNE</a:t>
                      </a:r>
                    </a:p>
                    <a:p>
                      <a:r>
                        <a:rPr lang="tr-TR" sz="1100" dirty="0" smtClean="0"/>
                        <a:t>GÖRE</a:t>
                      </a:r>
                    </a:p>
                    <a:p>
                      <a:r>
                        <a:rPr lang="tr-TR" sz="1100" dirty="0" smtClean="0"/>
                        <a:t>(TÜKETİM</a:t>
                      </a:r>
                    </a:p>
                    <a:p>
                      <a:r>
                        <a:rPr lang="tr-TR" sz="1100" dirty="0" smtClean="0"/>
                        <a:t>ÜRÜNLERİ )</a:t>
                      </a:r>
                      <a:endParaRPr lang="tr-TR" sz="1100" dirty="0"/>
                    </a:p>
                  </a:txBody>
                  <a:tcPr/>
                </a:tc>
                <a:tc>
                  <a:txBody>
                    <a:bodyPr/>
                    <a:lstStyle/>
                    <a:p>
                      <a:r>
                        <a:rPr lang="tr-TR" sz="1100" dirty="0" smtClean="0"/>
                        <a:t>KULLANIM</a:t>
                      </a:r>
                    </a:p>
                    <a:p>
                      <a:r>
                        <a:rPr lang="tr-TR" sz="1100" dirty="0" smtClean="0"/>
                        <a:t>ŞEKLİNE</a:t>
                      </a:r>
                    </a:p>
                    <a:p>
                      <a:r>
                        <a:rPr lang="tr-TR" sz="1100" dirty="0" smtClean="0"/>
                        <a:t>GÖRE</a:t>
                      </a:r>
                    </a:p>
                    <a:p>
                      <a:r>
                        <a:rPr lang="tr-TR" sz="1100" dirty="0" smtClean="0"/>
                        <a:t>( ENDÜSTRİYEL ÜRÜNLER ) </a:t>
                      </a:r>
                      <a:endParaRPr lang="tr-TR" sz="1100" dirty="0"/>
                    </a:p>
                  </a:txBody>
                  <a:tcPr/>
                </a:tc>
              </a:tr>
              <a:tr h="1176131">
                <a:tc>
                  <a:txBody>
                    <a:bodyPr/>
                    <a:lstStyle/>
                    <a:p>
                      <a:endParaRPr lang="tr-TR" dirty="0" smtClean="0"/>
                    </a:p>
                    <a:p>
                      <a:r>
                        <a:rPr lang="tr-TR" dirty="0" smtClean="0"/>
                        <a:t>MALLAR</a:t>
                      </a:r>
                      <a:endParaRPr lang="tr-TR" dirty="0"/>
                    </a:p>
                  </a:txBody>
                  <a:tcPr/>
                </a:tc>
                <a:tc>
                  <a:txBody>
                    <a:bodyPr/>
                    <a:lstStyle/>
                    <a:p>
                      <a:endParaRPr lang="tr-TR" dirty="0" smtClean="0"/>
                    </a:p>
                    <a:p>
                      <a:r>
                        <a:rPr lang="tr-TR" dirty="0" smtClean="0"/>
                        <a:t>DAYANIKSIZ</a:t>
                      </a:r>
                      <a:endParaRPr lang="tr-TR" dirty="0"/>
                    </a:p>
                  </a:txBody>
                  <a:tcPr/>
                </a:tc>
                <a:tc>
                  <a:txBody>
                    <a:bodyPr/>
                    <a:lstStyle/>
                    <a:p>
                      <a:endParaRPr lang="tr-TR" dirty="0" smtClean="0"/>
                    </a:p>
                    <a:p>
                      <a:r>
                        <a:rPr lang="tr-TR" dirty="0" smtClean="0"/>
                        <a:t>TÜKETİM</a:t>
                      </a:r>
                      <a:endParaRPr lang="tr-TR" dirty="0"/>
                    </a:p>
                  </a:txBody>
                  <a:tcPr/>
                </a:tc>
                <a:tc>
                  <a:txBody>
                    <a:bodyPr/>
                    <a:lstStyle/>
                    <a:p>
                      <a:r>
                        <a:rPr lang="tr-TR" sz="1600" dirty="0" smtClean="0"/>
                        <a:t>KOLAYDA</a:t>
                      </a:r>
                    </a:p>
                    <a:p>
                      <a:r>
                        <a:rPr lang="tr-TR" sz="1600" dirty="0" smtClean="0"/>
                        <a:t>BEĞENMELİ</a:t>
                      </a:r>
                    </a:p>
                    <a:p>
                      <a:endParaRPr lang="tr-TR" sz="1600" dirty="0" smtClean="0"/>
                    </a:p>
                    <a:p>
                      <a:endParaRPr lang="tr-TR" sz="1600" dirty="0" smtClean="0"/>
                    </a:p>
                    <a:p>
                      <a:endParaRPr lang="tr-TR" dirty="0"/>
                    </a:p>
                  </a:txBody>
                  <a:tcPr/>
                </a:tc>
                <a:tc>
                  <a:txBody>
                    <a:bodyPr/>
                    <a:lstStyle/>
                    <a:p>
                      <a:r>
                        <a:rPr lang="tr-TR" dirty="0" smtClean="0"/>
                        <a:t>MAKİNE</a:t>
                      </a:r>
                    </a:p>
                    <a:p>
                      <a:r>
                        <a:rPr lang="tr-TR" dirty="0" smtClean="0"/>
                        <a:t>TEÇHİZAT</a:t>
                      </a:r>
                    </a:p>
                    <a:p>
                      <a:r>
                        <a:rPr lang="tr-TR" dirty="0" smtClean="0"/>
                        <a:t>DONANIM</a:t>
                      </a:r>
                    </a:p>
                    <a:p>
                      <a:r>
                        <a:rPr lang="tr-TR" dirty="0" smtClean="0"/>
                        <a:t>TESİSAT</a:t>
                      </a:r>
                      <a:endParaRPr lang="tr-TR" dirty="0"/>
                    </a:p>
                  </a:txBody>
                  <a:tcPr/>
                </a:tc>
              </a:tr>
              <a:tr h="1176131">
                <a:tc>
                  <a:txBody>
                    <a:bodyPr/>
                    <a:lstStyle/>
                    <a:p>
                      <a:endParaRPr lang="tr-TR" dirty="0" smtClean="0"/>
                    </a:p>
                    <a:p>
                      <a:r>
                        <a:rPr lang="tr-TR" dirty="0" smtClean="0"/>
                        <a:t>HİZMETLER</a:t>
                      </a:r>
                      <a:endParaRPr lang="tr-TR" dirty="0"/>
                    </a:p>
                  </a:txBody>
                  <a:tcPr/>
                </a:tc>
                <a:tc>
                  <a:txBody>
                    <a:bodyPr/>
                    <a:lstStyle/>
                    <a:p>
                      <a:endParaRPr lang="tr-TR" dirty="0" smtClean="0"/>
                    </a:p>
                    <a:p>
                      <a:r>
                        <a:rPr lang="tr-TR" dirty="0" smtClean="0"/>
                        <a:t>DAYANIKLI</a:t>
                      </a:r>
                      <a:endParaRPr lang="tr-TR" dirty="0"/>
                    </a:p>
                  </a:txBody>
                  <a:tcPr/>
                </a:tc>
                <a:tc>
                  <a:txBody>
                    <a:bodyPr/>
                    <a:lstStyle/>
                    <a:p>
                      <a:endParaRPr lang="tr-TR" dirty="0" smtClean="0"/>
                    </a:p>
                    <a:p>
                      <a:r>
                        <a:rPr lang="tr-TR" sz="1600" dirty="0" smtClean="0"/>
                        <a:t>ENDÜSTRİYEL</a:t>
                      </a:r>
                      <a:endParaRPr lang="tr-TR" sz="1600" dirty="0"/>
                    </a:p>
                  </a:txBody>
                  <a:tcPr/>
                </a:tc>
                <a:tc>
                  <a:txBody>
                    <a:bodyPr/>
                    <a:lstStyle/>
                    <a:p>
                      <a:r>
                        <a:rPr lang="tr-TR" sz="1600" dirty="0" smtClean="0"/>
                        <a:t>ÖZELLİKLİ</a:t>
                      </a:r>
                    </a:p>
                    <a:p>
                      <a:r>
                        <a:rPr lang="tr-TR" sz="1600" dirty="0" smtClean="0"/>
                        <a:t>( LÜKS ) </a:t>
                      </a:r>
                    </a:p>
                    <a:p>
                      <a:r>
                        <a:rPr lang="tr-TR" sz="1600" dirty="0" smtClean="0"/>
                        <a:t>ARANMAYAN</a:t>
                      </a:r>
                      <a:endParaRPr lang="tr-TR" sz="1600" dirty="0"/>
                    </a:p>
                  </a:txBody>
                  <a:tcPr/>
                </a:tc>
                <a:tc>
                  <a:txBody>
                    <a:bodyPr/>
                    <a:lstStyle/>
                    <a:p>
                      <a:r>
                        <a:rPr lang="tr-TR" dirty="0" smtClean="0"/>
                        <a:t>HAMMADDE</a:t>
                      </a:r>
                    </a:p>
                    <a:p>
                      <a:r>
                        <a:rPr lang="tr-TR" dirty="0" smtClean="0"/>
                        <a:t>YAZILIMLAR</a:t>
                      </a:r>
                    </a:p>
                    <a:p>
                      <a:r>
                        <a:rPr lang="tr-TR" dirty="0" smtClean="0"/>
                        <a:t>YEDEK PARÇALAR</a:t>
                      </a:r>
                      <a:endParaRPr lang="tr-TR" dirty="0"/>
                    </a:p>
                  </a:txBody>
                  <a:tcPr/>
                </a:tc>
              </a:tr>
            </a:tbl>
          </a:graphicData>
        </a:graphic>
      </p:graphicFrame>
    </p:spTree>
  </p:cSld>
  <p:clrMapOvr>
    <a:masterClrMapping/>
  </p:clrMapOvr>
  <p:transition>
    <p:wipe dir="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ÜRÜN HAYAT EĞRİSİ</a:t>
            </a:r>
            <a:endParaRPr lang="tr-TR" dirty="0"/>
          </a:p>
        </p:txBody>
      </p:sp>
      <p:sp>
        <p:nvSpPr>
          <p:cNvPr id="3" name="2 İçerik Yer Tutucusu"/>
          <p:cNvSpPr>
            <a:spLocks noGrp="1"/>
          </p:cNvSpPr>
          <p:nvPr>
            <p:ph idx="1"/>
          </p:nvPr>
        </p:nvSpPr>
        <p:spPr/>
        <p:txBody>
          <a:bodyPr/>
          <a:lstStyle/>
          <a:p>
            <a:r>
              <a:rPr lang="tr-TR" dirty="0" smtClean="0"/>
              <a:t>Pazara girip başarılı olan ürünler genel olarak 4 evreyi yaşar ;</a:t>
            </a:r>
          </a:p>
          <a:p>
            <a:endParaRPr lang="tr-TR" dirty="0" smtClean="0"/>
          </a:p>
          <a:p>
            <a:r>
              <a:rPr lang="tr-TR" dirty="0" smtClean="0"/>
              <a:t>Giriş</a:t>
            </a:r>
          </a:p>
          <a:p>
            <a:r>
              <a:rPr lang="tr-TR" dirty="0" smtClean="0"/>
              <a:t>Büyüme</a:t>
            </a:r>
          </a:p>
          <a:p>
            <a:r>
              <a:rPr lang="tr-TR" dirty="0" smtClean="0"/>
              <a:t>Olgunluk</a:t>
            </a:r>
          </a:p>
          <a:p>
            <a:r>
              <a:rPr lang="tr-TR" dirty="0" smtClean="0"/>
              <a:t>Düşüş</a:t>
            </a:r>
          </a:p>
          <a:p>
            <a:endParaRPr lang="tr-TR" dirty="0" smtClean="0"/>
          </a:p>
          <a:p>
            <a:endParaRPr lang="tr-TR"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lstStyle/>
          <a:p>
            <a:r>
              <a:rPr lang="tr-TR" dirty="0" smtClean="0"/>
              <a:t>1- Giriş Evresi : Ürün hayat eğrisinin ilk aşamasıdır. Tüketicilerin çoğu ürünü tanımamaktadır veya varlığından haberdar değildir. Rekabet yok denecek kadar azdır. Doğru reklam, fiyat, dağıtım ve tutundurma çalışmalarıyla ürün pazarda daha kolay kabul görecektir.</a:t>
            </a:r>
            <a:endParaRPr lang="tr-TR"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lstStyle/>
          <a:p>
            <a:r>
              <a:rPr lang="tr-TR" dirty="0" smtClean="0"/>
              <a:t>2 -  Büyüme Evresi : Tüketiciler tarafından kabul gören ürünler, pazarlama stratejileri ile desteklendiğinde zamanla daha fazla talep görmeye başlar. Bu dönem ürün hayat eğrisi aşamasında Büyüme Dönemidir. Bu dönemde tüketiciler üründen hızla haberdar olmakta ve ürünü aktif şekilde kullanmaktadırlar.</a:t>
            </a:r>
          </a:p>
          <a:p>
            <a:pPr>
              <a:buNone/>
            </a:pPr>
            <a:endParaRPr lang="tr-TR"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lstStyle/>
          <a:p>
            <a:r>
              <a:rPr lang="tr-TR" dirty="0" smtClean="0"/>
              <a:t>3 – Olgunluk Evresi : Ürünün tüm özelliklerinin gelişmiş olduğu dönemdir. Pazarda rekabet yoğundur fakat sonuna doğru kar marjı giderek düşmektedir. Satışların en yoğun yaşandığı verimliliğin en yüksek olduğu dönemdir aynı zamanda. Bu dönem dış etkenlere göre kısa yada uzun sürebilir.</a:t>
            </a:r>
            <a:endParaRPr lang="tr-TR"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lstStyle/>
          <a:p>
            <a:r>
              <a:rPr lang="tr-TR" dirty="0" smtClean="0"/>
              <a:t>4 – Düşüş Evresi : Her ürün zamanla talep görmeye başlar ve düşüş dönemiyle pazardan çekilmeye başlar. Rekabetin artması, hammadde yetersizliği, tedarikçileri kaybetme, finansal yetersizlik v.b. nedenlerle pazarda tutunamayan işletmeler için ürünlerinde düşüş dönemi yaşanır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chemeClr val="tx2">
                    <a:lumMod val="60000"/>
                    <a:lumOff val="40000"/>
                  </a:schemeClr>
                </a:solidFill>
              </a:rPr>
              <a:t>PAZARLAMANIN TEMEL KAVRAMLARI</a:t>
            </a:r>
            <a:endParaRPr lang="tr-TR" dirty="0">
              <a:solidFill>
                <a:schemeClr val="tx2">
                  <a:lumMod val="60000"/>
                  <a:lumOff val="40000"/>
                </a:schemeClr>
              </a:solidFill>
            </a:endParaRPr>
          </a:p>
        </p:txBody>
      </p:sp>
      <p:graphicFrame>
        <p:nvGraphicFramePr>
          <p:cNvPr id="6" name="5 İçerik Yer Tutucusu"/>
          <p:cNvGraphicFramePr>
            <a:graphicFrameLocks noGrp="1"/>
          </p:cNvGraphicFramePr>
          <p:nvPr>
            <p:ph idx="1"/>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21 Başlık"/>
          <p:cNvSpPr>
            <a:spLocks noGrp="1"/>
          </p:cNvSpPr>
          <p:nvPr>
            <p:ph type="title"/>
          </p:nvPr>
        </p:nvSpPr>
        <p:spPr/>
        <p:txBody>
          <a:bodyPr/>
          <a:lstStyle/>
          <a:p>
            <a:r>
              <a:rPr lang="tr-TR" dirty="0" smtClean="0">
                <a:solidFill>
                  <a:schemeClr val="tx2">
                    <a:lumMod val="60000"/>
                    <a:lumOff val="40000"/>
                  </a:schemeClr>
                </a:solidFill>
              </a:rPr>
              <a:t>TEMEL KAVRAMLAR</a:t>
            </a:r>
            <a:endParaRPr lang="tr-TR" dirty="0">
              <a:solidFill>
                <a:schemeClr val="tx2">
                  <a:lumMod val="60000"/>
                  <a:lumOff val="40000"/>
                </a:schemeClr>
              </a:solidFill>
            </a:endParaRPr>
          </a:p>
        </p:txBody>
      </p:sp>
      <p:sp>
        <p:nvSpPr>
          <p:cNvPr id="23" name="22 İçerik Yer Tutucusu"/>
          <p:cNvSpPr>
            <a:spLocks noGrp="1"/>
          </p:cNvSpPr>
          <p:nvPr>
            <p:ph idx="1"/>
          </p:nvPr>
        </p:nvSpPr>
        <p:spPr>
          <a:xfrm>
            <a:off x="1435608" y="1340768"/>
            <a:ext cx="7498080" cy="4907632"/>
          </a:xfrm>
        </p:spPr>
        <p:txBody>
          <a:bodyPr>
            <a:normAutofit lnSpcReduction="10000"/>
          </a:bodyPr>
          <a:lstStyle/>
          <a:p>
            <a:r>
              <a:rPr lang="tr-TR" sz="2400" b="1" dirty="0" smtClean="0"/>
              <a:t>İHTİYAÇ</a:t>
            </a:r>
            <a:r>
              <a:rPr lang="tr-TR" sz="2400" dirty="0" smtClean="0"/>
              <a:t> :  Tatmin edilmemiş insan dürtüsü olarak tanımlanabilir.  2 ye ayrılır bunlardan ilki fizyolojik ihtiyaçlardır ; açlık, susuzluk,ısınma,barınma,güvenlik v.b.</a:t>
            </a:r>
          </a:p>
          <a:p>
            <a:r>
              <a:rPr lang="tr-TR" sz="2400" dirty="0" smtClean="0"/>
              <a:t>İkincisi sosyal ihtiyaçlar; grup üyeliği,bireysel kendini ispatlama ihtiyacı. Bir ihtiyaç tatmin edilmediği takdirde insana mutsuzluk ve huzursuzluk verecektir.</a:t>
            </a:r>
          </a:p>
          <a:p>
            <a:r>
              <a:rPr lang="tr-TR" sz="2400" b="1" dirty="0" smtClean="0"/>
              <a:t>İSTEK</a:t>
            </a:r>
            <a:r>
              <a:rPr lang="tr-TR" sz="2400" dirty="0" smtClean="0"/>
              <a:t> : İnsan ihtiyaçlarının karşılanması amacıyla bireylerin mevcut alternatifler arasından elde etme arzusu gösterdikleri şeylere denir.  Örneğin açlık dürtüsü bir ihtiyaç iken karnımızı doyurmak için isteyeceğimiz çok sayıda alternatif vardır. ( hamburger, köfte ekmek, simit v.b. ) Bu seçeneklerden elde etme önceliği sergilediğimiz ürün isteği teşkil etmektedir.</a:t>
            </a:r>
          </a:p>
          <a:p>
            <a:endParaRPr lang="tr-TR" sz="2400" dirty="0" smtClean="0"/>
          </a:p>
          <a:p>
            <a:endParaRPr lang="tr-TR" sz="2000" dirty="0"/>
          </a:p>
        </p:txBody>
      </p:sp>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870</TotalTime>
  <Words>2942</Words>
  <Application>Microsoft Office PowerPoint</Application>
  <PresentationFormat>Ekran Gösterisi (4:3)</PresentationFormat>
  <Paragraphs>321</Paragraphs>
  <Slides>76</Slides>
  <Notes>0</Notes>
  <HiddenSlides>0</HiddenSlides>
  <MMClips>0</MMClips>
  <ScaleCrop>false</ScaleCrop>
  <HeadingPairs>
    <vt:vector size="4" baseType="variant">
      <vt:variant>
        <vt:lpstr>Tema</vt:lpstr>
      </vt:variant>
      <vt:variant>
        <vt:i4>1</vt:i4>
      </vt:variant>
      <vt:variant>
        <vt:lpstr>Slayt Başlıkları</vt:lpstr>
      </vt:variant>
      <vt:variant>
        <vt:i4>76</vt:i4>
      </vt:variant>
    </vt:vector>
  </HeadingPairs>
  <TitlesOfParts>
    <vt:vector size="77" baseType="lpstr">
      <vt:lpstr>Gündönümü</vt:lpstr>
      <vt:lpstr>                                PAZARLAMA YÖNETİMİ      DERSİ  VİZE NOTLARI</vt:lpstr>
      <vt:lpstr>BÖLÜMLER</vt:lpstr>
      <vt:lpstr>1 – TEMEL KAVRAMLAR </vt:lpstr>
      <vt:lpstr>PAZARLAMA NEDİR</vt:lpstr>
      <vt:lpstr>.</vt:lpstr>
      <vt:lpstr>.</vt:lpstr>
      <vt:lpstr>.</vt:lpstr>
      <vt:lpstr>PAZARLAMANIN TEMEL KAVRAMLARI</vt:lpstr>
      <vt:lpstr>TEMEL KAVRAMLAR</vt:lpstr>
      <vt:lpstr>.</vt:lpstr>
      <vt:lpstr>.</vt:lpstr>
      <vt:lpstr>.</vt:lpstr>
      <vt:lpstr>PAZARLAMANIN AMACI NEDİR VE NİÇİN ÖNEMLİDİR ?</vt:lpstr>
      <vt:lpstr>.</vt:lpstr>
      <vt:lpstr>PAZARLAMA ANLAYIŞINDAKİ DEĞİŞİM</vt:lpstr>
      <vt:lpstr>PAZARLAMA ANLAYIŞININ GELİŞİM SÜRECİ</vt:lpstr>
      <vt:lpstr>SATIŞ NEDİR ? </vt:lpstr>
      <vt:lpstr>PAZARLAMA İLE SATIŞ ARASINDAKİ FARKLAR</vt:lpstr>
      <vt:lpstr>2 – PAZARLAMA TEKNİKLERİ </vt:lpstr>
      <vt:lpstr>. </vt:lpstr>
      <vt:lpstr>1 – Geleneksel Pazarlama</vt:lpstr>
      <vt:lpstr>. </vt:lpstr>
      <vt:lpstr>2 – Dijital Pazarlama </vt:lpstr>
      <vt:lpstr>Bu değerleri şöyle sıralayabiliriz ; </vt:lpstr>
      <vt:lpstr>A ) Dijital Pazarlama Süreçleri</vt:lpstr>
      <vt:lpstr>Dijital Pazarlama Süreçleri</vt:lpstr>
      <vt:lpstr>.</vt:lpstr>
      <vt:lpstr>.</vt:lpstr>
      <vt:lpstr>.</vt:lpstr>
      <vt:lpstr>.</vt:lpstr>
      <vt:lpstr>Slayt 31</vt:lpstr>
      <vt:lpstr>. </vt:lpstr>
      <vt:lpstr>Pazarlama çevresini 3 katmanda ele almak mümkündür ;</vt:lpstr>
      <vt:lpstr>.</vt:lpstr>
      <vt:lpstr>     MAKRO ÇEVRE</vt:lpstr>
      <vt:lpstr>Makro çevre faktörleri ; </vt:lpstr>
      <vt:lpstr>.</vt:lpstr>
      <vt:lpstr>.</vt:lpstr>
      <vt:lpstr>REKABET ÇEVRESİ</vt:lpstr>
      <vt:lpstr>. </vt:lpstr>
      <vt:lpstr>İŞLETME ÇEVRESİ</vt:lpstr>
      <vt:lpstr>4 – PAZARLAMA BİLGİ SİSTEMİ VE PAZARLAMA ARAŞTIRMALARI</vt:lpstr>
      <vt:lpstr>.</vt:lpstr>
      <vt:lpstr>PAZAR BİLGİSİNE NEDEN İHTİYAÇ VARDIR ? </vt:lpstr>
      <vt:lpstr>PAZARLAMA ARAŞTIRMASI</vt:lpstr>
      <vt:lpstr>.</vt:lpstr>
      <vt:lpstr>TİPİK BİR PAZAR ARAŞTIRMA SÜRECİ</vt:lpstr>
      <vt:lpstr> 5 – TÜKETİCİ DAVRANIŞLARI</vt:lpstr>
      <vt:lpstr>Slayt 49</vt:lpstr>
      <vt:lpstr>.</vt:lpstr>
      <vt:lpstr>Bunu biliyor muydunuz ?</vt:lpstr>
      <vt:lpstr>.</vt:lpstr>
      <vt:lpstr>. </vt:lpstr>
      <vt:lpstr>TÜKETİCİ DAVRANIŞINI ETKİLEYEN FAKTÖRLER</vt:lpstr>
      <vt:lpstr>SATIN ALMAYI ETKİLEYEN FAKTÖRLER</vt:lpstr>
      <vt:lpstr>Y  ve  Z KUŞAĞI</vt:lpstr>
      <vt:lpstr>6 – PAZAR BÖLÜMLENDİRME VE HEDEF PAZAR BELİRLEME</vt:lpstr>
      <vt:lpstr>Slayt 58</vt:lpstr>
      <vt:lpstr>PAZAR NEDİR ?</vt:lpstr>
      <vt:lpstr>PAZAR BÖLÜMLENDİRME  ( SEGMENTASYON )</vt:lpstr>
      <vt:lpstr>PAZAR BÖLÜMLENDİRMENİN AMAÇLARI </vt:lpstr>
      <vt:lpstr>BÖLÜMLENDİRİLMEMİŞ VE BÖLÜMLENDİRİLMİŞ PAZAR ÖRNEĞİ</vt:lpstr>
      <vt:lpstr>HEDEF PAZAR SEÇİMİ</vt:lpstr>
      <vt:lpstr>KONUMLANDIRMA</vt:lpstr>
      <vt:lpstr>.</vt:lpstr>
      <vt:lpstr>.</vt:lpstr>
      <vt:lpstr>7 -  ÜRÜNLER VE ÜRÜN STRATEJİLERİ</vt:lpstr>
      <vt:lpstr>.</vt:lpstr>
      <vt:lpstr>PAZARLAMA BİLEŞENLERİ</vt:lpstr>
      <vt:lpstr>ÜRÜNLERİN SINIFLANDIRILMASI</vt:lpstr>
      <vt:lpstr>ÜRÜNLERİN SINIFLANDIRILMASI</vt:lpstr>
      <vt:lpstr>ÜRÜN HAYAT EĞRİSİ</vt:lpstr>
      <vt:lpstr>.</vt:lpstr>
      <vt:lpstr>.</vt:lpstr>
      <vt:lpstr>.</vt:lpstr>
      <vt:lpstr>.</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PAZARLAMA YÖNETİMİ DERS VİZE – FİNAL NOTLARI</dc:title>
  <dc:creator>HP</dc:creator>
  <cp:lastModifiedBy>HP</cp:lastModifiedBy>
  <cp:revision>95</cp:revision>
  <dcterms:created xsi:type="dcterms:W3CDTF">2020-10-12T13:21:58Z</dcterms:created>
  <dcterms:modified xsi:type="dcterms:W3CDTF">2020-11-18T09:42:02Z</dcterms:modified>
</cp:coreProperties>
</file>