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5"/>
  </p:sldMasterIdLst>
  <p:notesMasterIdLst>
    <p:notesMasterId r:id="rId34"/>
  </p:notesMasterIdLst>
  <p:handoutMasterIdLst>
    <p:handoutMasterId r:id="rId35"/>
  </p:handoutMasterIdLst>
  <p:sldIdLst>
    <p:sldId id="333" r:id="rId6"/>
    <p:sldId id="257" r:id="rId7"/>
    <p:sldId id="260" r:id="rId8"/>
    <p:sldId id="421" r:id="rId9"/>
    <p:sldId id="389" r:id="rId10"/>
    <p:sldId id="422" r:id="rId11"/>
    <p:sldId id="390" r:id="rId12"/>
    <p:sldId id="392" r:id="rId13"/>
    <p:sldId id="395" r:id="rId14"/>
    <p:sldId id="418" r:id="rId15"/>
    <p:sldId id="398" r:id="rId16"/>
    <p:sldId id="425" r:id="rId17"/>
    <p:sldId id="399" r:id="rId18"/>
    <p:sldId id="400" r:id="rId19"/>
    <p:sldId id="401" r:id="rId20"/>
    <p:sldId id="403" r:id="rId21"/>
    <p:sldId id="404" r:id="rId22"/>
    <p:sldId id="423" r:id="rId23"/>
    <p:sldId id="408" r:id="rId24"/>
    <p:sldId id="410" r:id="rId25"/>
    <p:sldId id="416" r:id="rId26"/>
    <p:sldId id="426" r:id="rId27"/>
    <p:sldId id="419" r:id="rId28"/>
    <p:sldId id="417" r:id="rId29"/>
    <p:sldId id="424" r:id="rId30"/>
    <p:sldId id="332" r:id="rId31"/>
    <p:sldId id="300" r:id="rId32"/>
    <p:sldId id="299"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5E23"/>
    <a:srgbClr val="9DAC8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5044" autoAdjust="0"/>
    <p:restoredTop sz="94660"/>
  </p:normalViewPr>
  <p:slideViewPr>
    <p:cSldViewPr snapToGrid="0">
      <p:cViewPr>
        <p:scale>
          <a:sx n="95" d="100"/>
          <a:sy n="95" d="100"/>
        </p:scale>
        <p:origin x="-420" y="-72"/>
      </p:cViewPr>
      <p:guideLst>
        <p:guide orient="horz" pos="2160"/>
        <p:guide pos="2880"/>
      </p:guideLst>
    </p:cSldViewPr>
  </p:slideViewPr>
  <p:notesTextViewPr>
    <p:cViewPr>
      <p:scale>
        <a:sx n="1" d="1"/>
        <a:sy n="1" d="1"/>
      </p:scale>
      <p:origin x="0" y="0"/>
    </p:cViewPr>
  </p:notesTextViewPr>
  <p:notesViewPr>
    <p:cSldViewPr snapToGrid="0" showGuides="1">
      <p:cViewPr varScale="1">
        <p:scale>
          <a:sx n="55" d="100"/>
          <a:sy n="55" d="100"/>
        </p:scale>
        <p:origin x="279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849AE6-9530-4382-B69B-98B315541137}" type="datetimeFigureOut">
              <a:rPr lang="tr-TR" smtClean="0"/>
              <a:pPr/>
              <a:t>24.9.2017</a:t>
            </a:fld>
            <a:endParaRPr lang="tr-TR"/>
          </a:p>
        </p:txBody>
      </p:sp>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041A24-48A3-442B-B757-5CE62D58407D}" type="slidenum">
              <a:rPr lang="tr-TR" smtClean="0"/>
              <a:pPr/>
              <a:t>‹#›</a:t>
            </a:fld>
            <a:endParaRPr lang="tr-TR"/>
          </a:p>
        </p:txBody>
      </p:sp>
    </p:spTree>
    <p:extLst>
      <p:ext uri="{BB962C8B-B14F-4D97-AF65-F5344CB8AC3E}">
        <p14:creationId xmlns:p14="http://schemas.microsoft.com/office/powerpoint/2010/main" xmlns="" val="154717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E3326-967D-4615-B237-2FBC87BBACE6}" type="datetimeFigureOut">
              <a:rPr lang="tr-TR" smtClean="0"/>
              <a:pPr/>
              <a:t>24.9.2017</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C7D42-81FA-4105-AFFB-890702A6AE42}" type="slidenum">
              <a:rPr lang="tr-TR" smtClean="0"/>
              <a:pPr/>
              <a:t>‹#›</a:t>
            </a:fld>
            <a:endParaRPr lang="tr-TR"/>
          </a:p>
        </p:txBody>
      </p:sp>
    </p:spTree>
    <p:extLst>
      <p:ext uri="{BB962C8B-B14F-4D97-AF65-F5344CB8AC3E}">
        <p14:creationId xmlns:p14="http://schemas.microsoft.com/office/powerpoint/2010/main" xmlns="" val="2070361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apa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Box 4"/>
          <p:cNvSpPr txBox="1">
            <a:spLocks/>
          </p:cNvSpPr>
          <p:nvPr userDrawn="1"/>
        </p:nvSpPr>
        <p:spPr>
          <a:xfrm>
            <a:off x="502386" y="2501029"/>
            <a:ext cx="8146333" cy="400110"/>
          </a:xfrm>
          <a:prstGeom prst="rect">
            <a:avLst/>
          </a:prstGeom>
          <a:noFill/>
        </p:spPr>
        <p:txBody>
          <a:bodyPr wrap="none" rtlCol="0">
            <a:normAutofit/>
          </a:bodyPr>
          <a:lstStyle/>
          <a:p>
            <a:pPr algn="ctr"/>
            <a:r>
              <a:rPr lang="tr-TR" sz="2000" b="1" smtClean="0">
                <a:solidFill>
                  <a:srgbClr val="425E23"/>
                </a:solidFill>
                <a:latin typeface="Arial" panose="020B0604020202020204" pitchFamily="34" charset="0"/>
                <a:cs typeface="Arial" panose="020B0604020202020204" pitchFamily="34" charset="0"/>
              </a:rPr>
              <a:t>İSTANBUL ÜNİVERSİTESİ AÇIK VE UZAKTAN EĞİTİM FAKÜLTESİ</a:t>
            </a:r>
            <a:endParaRPr lang="en-US" sz="2000" b="1">
              <a:solidFill>
                <a:srgbClr val="425E23"/>
              </a:solidFill>
              <a:latin typeface="Arial" panose="020B0604020202020204" pitchFamily="34" charset="0"/>
              <a:cs typeface="Arial" panose="020B0604020202020204" pitchFamily="34" charset="0"/>
            </a:endParaRPr>
          </a:p>
        </p:txBody>
      </p:sp>
      <p:sp>
        <p:nvSpPr>
          <p:cNvPr id="11" name="Text Placeholder 10"/>
          <p:cNvSpPr>
            <a:spLocks noGrp="1"/>
          </p:cNvSpPr>
          <p:nvPr>
            <p:ph type="body" sz="quarter" idx="13" hasCustomPrompt="1"/>
          </p:nvPr>
        </p:nvSpPr>
        <p:spPr>
          <a:xfrm>
            <a:off x="614189" y="3030713"/>
            <a:ext cx="7958376" cy="676275"/>
          </a:xfrm>
        </p:spPr>
        <p:txBody>
          <a:bodyPr>
            <a:normAutofit/>
          </a:bodyPr>
          <a:lstStyle>
            <a:lvl1pPr algn="ctr">
              <a:buFontTx/>
              <a:buNone/>
              <a:defRPr lang="tr-TR" sz="2200" b="1" i="0" kern="1200" cap="all" baseline="0" dirty="0">
                <a:solidFill>
                  <a:srgbClr val="425E23"/>
                </a:solidFill>
                <a:latin typeface="Arial" panose="020B0604020202020204" pitchFamily="34" charset="0"/>
                <a:ea typeface="+mn-ea"/>
                <a:cs typeface="Arial" panose="020B0604020202020204" pitchFamily="34" charset="0"/>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tr-TR" dirty="0" smtClean="0"/>
              <a:t>PROGRAM ADI</a:t>
            </a:r>
            <a:endParaRPr lang="tr-TR" dirty="0"/>
          </a:p>
        </p:txBody>
      </p:sp>
      <p:sp>
        <p:nvSpPr>
          <p:cNvPr id="13" name="Text Placeholder 12"/>
          <p:cNvSpPr>
            <a:spLocks noGrp="1"/>
          </p:cNvSpPr>
          <p:nvPr>
            <p:ph type="body" sz="quarter" idx="14" hasCustomPrompt="1"/>
          </p:nvPr>
        </p:nvSpPr>
        <p:spPr>
          <a:xfrm>
            <a:off x="614188" y="3748246"/>
            <a:ext cx="7959600" cy="638175"/>
          </a:xfrm>
          <a:ln>
            <a:noFill/>
          </a:ln>
        </p:spPr>
        <p:txBody>
          <a:bodyPr vert="horz" lIns="91440" tIns="45720" rIns="91440" bIns="45720" rtlCol="0" anchor="ctr">
            <a:normAutofit/>
          </a:bodyPr>
          <a:lstStyle>
            <a:lvl1pPr>
              <a:defRPr lang="tr-TR" sz="2100" cap="all" baseline="0" dirty="0">
                <a:ln>
                  <a:noFill/>
                </a:ln>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tr-TR" dirty="0" smtClean="0"/>
              <a:t>DERS ADI</a:t>
            </a:r>
            <a:endParaRPr lang="tr-TR" dirty="0"/>
          </a:p>
        </p:txBody>
      </p:sp>
      <p:sp>
        <p:nvSpPr>
          <p:cNvPr id="14" name="Text Placeholder 12"/>
          <p:cNvSpPr>
            <a:spLocks noGrp="1"/>
          </p:cNvSpPr>
          <p:nvPr>
            <p:ph type="body" sz="quarter" idx="15" hasCustomPrompt="1"/>
          </p:nvPr>
        </p:nvSpPr>
        <p:spPr>
          <a:xfrm>
            <a:off x="614188" y="4423999"/>
            <a:ext cx="7959600" cy="638175"/>
          </a:xfrm>
        </p:spPr>
        <p:txBody>
          <a:bodyPr vert="horz" lIns="91440" tIns="45720" rIns="91440" bIns="45720" rtlCol="0" anchor="ctr">
            <a:normAutofit/>
          </a:bodyPr>
          <a:lstStyle>
            <a:lvl1pPr>
              <a:defRPr lang="tr-TR" sz="2100" cap="all" baseline="0" dirty="0">
                <a:solidFill>
                  <a:srgbClr val="425E23"/>
                </a:solidFill>
                <a:latin typeface="Arial" panose="020B0604020202020204" pitchFamily="34" charset="0"/>
                <a:cs typeface="Arial" panose="020B0604020202020204" pitchFamily="34" charset="0"/>
              </a:defRPr>
            </a:lvl1pPr>
          </a:lstStyle>
          <a:p>
            <a:pPr marR="0" lvl="0" fontAlgn="auto">
              <a:spcAft>
                <a:spcPts val="0"/>
              </a:spcAft>
              <a:buClrTx/>
              <a:buSzTx/>
              <a:tabLst/>
            </a:pPr>
            <a:r>
              <a:rPr lang="tr-TR" dirty="0" smtClean="0"/>
              <a:t>Öğretim üyesi adı-soyadı</a:t>
            </a:r>
            <a:endParaRPr lang="tr-TR" dirty="0"/>
          </a:p>
        </p:txBody>
      </p:sp>
    </p:spTree>
    <p:extLst>
      <p:ext uri="{BB962C8B-B14F-4D97-AF65-F5344CB8AC3E}">
        <p14:creationId xmlns:p14="http://schemas.microsoft.com/office/powerpoint/2010/main" xmlns="" val="8201909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çindekiler">
    <p:spTree>
      <p:nvGrpSpPr>
        <p:cNvPr id="1" name=""/>
        <p:cNvGrpSpPr/>
        <p:nvPr/>
      </p:nvGrpSpPr>
      <p:grpSpPr>
        <a:xfrm>
          <a:off x="0" y="0"/>
          <a:ext cx="0" cy="0"/>
          <a:chOff x="0" y="0"/>
          <a:chExt cx="0" cy="0"/>
        </a:xfrm>
      </p:grpSpPr>
      <p:pic>
        <p:nvPicPr>
          <p:cNvPr id="9" name="Picture 4" descr="Untitled-2-05.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62901" y="82550"/>
            <a:ext cx="1016000" cy="1016000"/>
          </a:xfrm>
          <a:prstGeom prst="rect">
            <a:avLst/>
          </a:prstGeom>
        </p:spPr>
      </p:pic>
      <p:sp>
        <p:nvSpPr>
          <p:cNvPr id="10" name="Rectangle 6"/>
          <p:cNvSpPr/>
          <p:nvPr userDrawn="1"/>
        </p:nvSpPr>
        <p:spPr>
          <a:xfrm>
            <a:off x="0" y="6809742"/>
            <a:ext cx="9144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7"/>
          <p:cNvSpPr/>
          <p:nvPr userDrawn="1"/>
        </p:nvSpPr>
        <p:spPr>
          <a:xfrm>
            <a:off x="0" y="1579847"/>
            <a:ext cx="9144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Unvan 15"/>
          <p:cNvSpPr>
            <a:spLocks noGrp="1"/>
          </p:cNvSpPr>
          <p:nvPr>
            <p:ph type="title" hasCustomPrompt="1"/>
          </p:nvPr>
        </p:nvSpPr>
        <p:spPr>
          <a:xfrm>
            <a:off x="389118" y="946945"/>
            <a:ext cx="7626002" cy="584775"/>
          </a:xfrm>
        </p:spPr>
        <p:txBody>
          <a:bodyPr wrap="square" anchor="b">
            <a:spAutoFit/>
          </a:bodyPr>
          <a:lstStyle>
            <a:lvl1pPr>
              <a:lnSpc>
                <a:spcPct val="100000"/>
              </a:lnSpc>
              <a:defRPr sz="3200">
                <a:solidFill>
                  <a:srgbClr val="435E23"/>
                </a:solidFill>
                <a:latin typeface="Arial" panose="020B0604020202020204" pitchFamily="34" charset="0"/>
                <a:cs typeface="Arial" panose="020B0604020202020204" pitchFamily="34" charset="0"/>
              </a:defRPr>
            </a:lvl1pPr>
          </a:lstStyle>
          <a:p>
            <a:r>
              <a:rPr lang="tr-TR" dirty="0" smtClean="0"/>
              <a:t>Dersin Bölüm Başlığını Yazınız</a:t>
            </a:r>
            <a:endParaRPr lang="tr-TR" dirty="0"/>
          </a:p>
        </p:txBody>
      </p:sp>
      <p:sp>
        <p:nvSpPr>
          <p:cNvPr id="12" name="Content Placeholder 2"/>
          <p:cNvSpPr>
            <a:spLocks noGrp="1"/>
          </p:cNvSpPr>
          <p:nvPr>
            <p:ph sz="quarter" idx="10" hasCustomPrompt="1"/>
          </p:nvPr>
        </p:nvSpPr>
        <p:spPr>
          <a:xfrm>
            <a:off x="174691" y="1795382"/>
            <a:ext cx="8826434" cy="4513343"/>
          </a:xfrm>
        </p:spPr>
        <p:txBody>
          <a:bodyPr vert="horz" wrap="square" lIns="91440" tIns="45720" rIns="91440" bIns="45720" rtlCol="0" anchor="t" anchorCtr="0">
            <a:normAutofit/>
          </a:bodyPr>
          <a:lstStyle>
            <a:lvl1pPr algn="l">
              <a:buFont typeface="Arial" panose="020B0604020202020204" pitchFamily="34" charset="0"/>
              <a:buChar char="•"/>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r>
              <a:rPr lang="tr-TR" dirty="0" smtClean="0"/>
              <a:t>Konu başlığı</a:t>
            </a:r>
          </a:p>
          <a:p>
            <a:pPr marL="342900" lvl="0" indent="-342900" algn="l">
              <a:lnSpc>
                <a:spcPct val="120000"/>
              </a:lnSpc>
            </a:pPr>
            <a:endParaRPr lang="tr-TR" dirty="0"/>
          </a:p>
        </p:txBody>
      </p:sp>
      <p:sp>
        <p:nvSpPr>
          <p:cNvPr id="14" name="Slide Number Placeholder 6"/>
          <p:cNvSpPr>
            <a:spLocks noGrp="1"/>
          </p:cNvSpPr>
          <p:nvPr>
            <p:ph type="sldNum" sz="quarter" idx="13"/>
          </p:nvPr>
        </p:nvSpPr>
        <p:spPr>
          <a:xfrm>
            <a:off x="8442542" y="6356351"/>
            <a:ext cx="711634"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pPr/>
              <a:t>‹#›</a:t>
            </a:fld>
            <a:endParaRPr lang="tr-TR"/>
          </a:p>
        </p:txBody>
      </p:sp>
      <p:cxnSp>
        <p:nvCxnSpPr>
          <p:cNvPr id="8" name="Straight Connector 7"/>
          <p:cNvCxnSpPr/>
          <p:nvPr userDrawn="1"/>
        </p:nvCxnSpPr>
        <p:spPr>
          <a:xfrm>
            <a:off x="0" y="6317747"/>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210298361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aşlik+Metin">
    <p:spTree>
      <p:nvGrpSpPr>
        <p:cNvPr id="1" name=""/>
        <p:cNvGrpSpPr/>
        <p:nvPr/>
      </p:nvGrpSpPr>
      <p:grpSpPr>
        <a:xfrm>
          <a:off x="0" y="0"/>
          <a:ext cx="0" cy="0"/>
          <a:chOff x="0" y="0"/>
          <a:chExt cx="0" cy="0"/>
        </a:xfrm>
      </p:grpSpPr>
      <p:pic>
        <p:nvPicPr>
          <p:cNvPr id="12" name="Picture 4" descr="Untitled-2-05.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62901" y="82550"/>
            <a:ext cx="1016000" cy="1016000"/>
          </a:xfrm>
          <a:prstGeom prst="rect">
            <a:avLst/>
          </a:prstGeom>
        </p:spPr>
      </p:pic>
      <p:sp>
        <p:nvSpPr>
          <p:cNvPr id="13" name="Rectangle 5"/>
          <p:cNvSpPr/>
          <p:nvPr userDrawn="1"/>
        </p:nvSpPr>
        <p:spPr>
          <a:xfrm>
            <a:off x="0" y="2"/>
            <a:ext cx="9144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6"/>
          <p:cNvSpPr/>
          <p:nvPr userDrawn="1"/>
        </p:nvSpPr>
        <p:spPr>
          <a:xfrm>
            <a:off x="0" y="6809742"/>
            <a:ext cx="9144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6"/>
          <p:cNvSpPr>
            <a:spLocks noGrp="1"/>
          </p:cNvSpPr>
          <p:nvPr>
            <p:ph type="sldNum" sz="quarter" idx="13"/>
          </p:nvPr>
        </p:nvSpPr>
        <p:spPr>
          <a:xfrm>
            <a:off x="8442542" y="6356351"/>
            <a:ext cx="711634"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pPr/>
              <a:t>‹#›</a:t>
            </a:fld>
            <a:endParaRPr lang="tr-TR"/>
          </a:p>
        </p:txBody>
      </p:sp>
      <p:sp>
        <p:nvSpPr>
          <p:cNvPr id="10" name="Text Placeholder 2"/>
          <p:cNvSpPr>
            <a:spLocks noGrp="1"/>
          </p:cNvSpPr>
          <p:nvPr>
            <p:ph type="body" sz="quarter" idx="14" hasCustomPrompt="1"/>
          </p:nvPr>
        </p:nvSpPr>
        <p:spPr>
          <a:xfrm>
            <a:off x="180000" y="1136469"/>
            <a:ext cx="8805998" cy="5172257"/>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a:p>
            <a:pPr marL="0" marR="0" lvl="0" indent="0" algn="l" defTabSz="914400" rtl="0" eaLnBrk="1" fontAlgn="auto" latinLnBrk="0" hangingPunct="1">
              <a:lnSpc>
                <a:spcPct val="150000"/>
              </a:lnSpc>
              <a:spcBef>
                <a:spcPts val="1000"/>
              </a:spcBef>
              <a:spcAft>
                <a:spcPts val="0"/>
              </a:spcAft>
              <a:buClrTx/>
              <a:buSzTx/>
              <a:buFontTx/>
              <a:buNone/>
              <a:tabLst/>
              <a:defRPr/>
            </a:pPr>
            <a:endParaRPr lang="tr-TR" dirty="0" smtClean="0"/>
          </a:p>
        </p:txBody>
      </p:sp>
      <p:sp>
        <p:nvSpPr>
          <p:cNvPr id="5" name="Text Placeholder 4"/>
          <p:cNvSpPr>
            <a:spLocks noGrp="1" noChangeAspect="1"/>
          </p:cNvSpPr>
          <p:nvPr>
            <p:ph type="body" sz="quarter" idx="15" hasCustomPrompt="1"/>
          </p:nvPr>
        </p:nvSpPr>
        <p:spPr>
          <a:xfrm>
            <a:off x="179999" y="496800"/>
            <a:ext cx="76752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17782774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aşlık+Alt Başlık+Metin">
    <p:spTree>
      <p:nvGrpSpPr>
        <p:cNvPr id="1" name=""/>
        <p:cNvGrpSpPr/>
        <p:nvPr/>
      </p:nvGrpSpPr>
      <p:grpSpPr>
        <a:xfrm>
          <a:off x="0" y="0"/>
          <a:ext cx="0" cy="0"/>
          <a:chOff x="0" y="0"/>
          <a:chExt cx="0" cy="0"/>
        </a:xfrm>
      </p:grpSpPr>
      <p:pic>
        <p:nvPicPr>
          <p:cNvPr id="12" name="Picture 4" descr="Untitled-2-05.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62901" y="82550"/>
            <a:ext cx="1016000" cy="1016000"/>
          </a:xfrm>
          <a:prstGeom prst="rect">
            <a:avLst/>
          </a:prstGeom>
        </p:spPr>
      </p:pic>
      <p:sp>
        <p:nvSpPr>
          <p:cNvPr id="13" name="Rectangle 5"/>
          <p:cNvSpPr/>
          <p:nvPr userDrawn="1"/>
        </p:nvSpPr>
        <p:spPr>
          <a:xfrm>
            <a:off x="0" y="2"/>
            <a:ext cx="9144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6"/>
          <p:cNvSpPr/>
          <p:nvPr userDrawn="1"/>
        </p:nvSpPr>
        <p:spPr>
          <a:xfrm>
            <a:off x="0" y="6809742"/>
            <a:ext cx="9144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4" hasCustomPrompt="1"/>
          </p:nvPr>
        </p:nvSpPr>
        <p:spPr>
          <a:xfrm>
            <a:off x="180000" y="1701400"/>
            <a:ext cx="8805998" cy="4607325"/>
          </a:xfrm>
        </p:spPr>
        <p:txBody>
          <a:bodyPr vert="horz" lIns="91440" tIns="45720" rIns="91440" bIns="45720" rtlCol="0" anchor="t">
            <a:normAutofit/>
          </a:bodyPr>
          <a:lstStyle>
            <a:lvl1pPr marL="0" marR="0" indent="0" algn="l" defTabSz="914400" rtl="0" eaLnBrk="1" fontAlgn="auto" latinLnBrk="0" hangingPunct="1">
              <a:lnSpc>
                <a:spcPct val="100000"/>
              </a:lnSpc>
              <a:spcBef>
                <a:spcPts val="1000"/>
              </a:spcBef>
              <a:spcAft>
                <a:spcPts val="0"/>
              </a:spcAft>
              <a:buClrTx/>
              <a:buSzTx/>
              <a:buFontTx/>
              <a:buNone/>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buFontTx/>
              <a:buNone/>
              <a:tabLst/>
              <a:defRPr/>
            </a:pPr>
            <a:r>
              <a:rPr lang="tr-TR" dirty="0" smtClean="0"/>
              <a:t>İçeriğiniz için bu alanı kullanabilirsiniz.</a:t>
            </a:r>
          </a:p>
        </p:txBody>
      </p:sp>
      <p:sp>
        <p:nvSpPr>
          <p:cNvPr id="9" name="Slide Number Placeholder 6"/>
          <p:cNvSpPr>
            <a:spLocks noGrp="1"/>
          </p:cNvSpPr>
          <p:nvPr>
            <p:ph type="sldNum" sz="quarter" idx="13"/>
          </p:nvPr>
        </p:nvSpPr>
        <p:spPr>
          <a:xfrm>
            <a:off x="8442542" y="6395540"/>
            <a:ext cx="711634"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pPr/>
              <a:t>‹#›</a:t>
            </a:fld>
            <a:endParaRPr lang="tr-TR"/>
          </a:p>
        </p:txBody>
      </p:sp>
      <p:sp>
        <p:nvSpPr>
          <p:cNvPr id="10" name="Title 1"/>
          <p:cNvSpPr>
            <a:spLocks noGrp="1" noChangeAspect="1"/>
          </p:cNvSpPr>
          <p:nvPr>
            <p:ph type="title" hasCustomPrompt="1"/>
          </p:nvPr>
        </p:nvSpPr>
        <p:spPr>
          <a:xfrm>
            <a:off x="180000" y="1090800"/>
            <a:ext cx="7674664" cy="526642"/>
          </a:xfrm>
        </p:spPr>
        <p:txBody>
          <a:bodyPr wrap="square">
            <a:spAutoFit/>
          </a:bodyPr>
          <a:lstStyle>
            <a:lvl1pPr algn="l">
              <a:defRPr sz="2400">
                <a:solidFill>
                  <a:srgbClr val="435E23"/>
                </a:solidFill>
              </a:defRPr>
            </a:lvl1pPr>
          </a:lstStyle>
          <a:p>
            <a:pPr>
              <a:lnSpc>
                <a:spcPct val="120000"/>
              </a:lnSpc>
            </a:pPr>
            <a:r>
              <a:rPr lang="tr-TR" sz="2400" dirty="0" smtClean="0">
                <a:solidFill>
                  <a:srgbClr val="435E23"/>
                </a:solidFill>
              </a:rPr>
              <a:t>1.1 Alt Başlık</a:t>
            </a:r>
            <a:endParaRPr lang="tr-TR" sz="2400" dirty="0">
              <a:solidFill>
                <a:srgbClr val="435E23"/>
              </a:solidFill>
            </a:endParaRPr>
          </a:p>
        </p:txBody>
      </p:sp>
      <p:sp>
        <p:nvSpPr>
          <p:cNvPr id="7" name="Text Placeholder 6"/>
          <p:cNvSpPr>
            <a:spLocks noGrp="1" noChangeAspect="1"/>
          </p:cNvSpPr>
          <p:nvPr>
            <p:ph type="body" sz="quarter" idx="15" hasCustomPrompt="1"/>
          </p:nvPr>
        </p:nvSpPr>
        <p:spPr>
          <a:xfrm>
            <a:off x="180000" y="498331"/>
            <a:ext cx="7674664" cy="584775"/>
          </a:xfrm>
        </p:spPr>
        <p:txBody>
          <a:bodyPr anchor="b"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a:solidFill>
                  <a:srgbClr val="435E23"/>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tr-TR" dirty="0" smtClean="0"/>
              <a:t>Başlık</a:t>
            </a:r>
          </a:p>
        </p:txBody>
      </p:sp>
      <p:cxnSp>
        <p:nvCxnSpPr>
          <p:cNvPr id="11" name="Straight Connector 10"/>
          <p:cNvCxnSpPr/>
          <p:nvPr userDrawn="1"/>
        </p:nvCxnSpPr>
        <p:spPr>
          <a:xfrm>
            <a:off x="0" y="1080000"/>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5" name="Straight Connector 14"/>
          <p:cNvCxnSpPr/>
          <p:nvPr userDrawn="1"/>
        </p:nvCxnSpPr>
        <p:spPr>
          <a:xfrm>
            <a:off x="0" y="6317747"/>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2309600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2" pos="5670" userDrawn="1">
          <p15:clr>
            <a:srgbClr val="FBAE40"/>
          </p15:clr>
        </p15:guide>
        <p15:guide id="5" pos="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aşlık + Dik Resim + Metin">
    <p:spTree>
      <p:nvGrpSpPr>
        <p:cNvPr id="1" name=""/>
        <p:cNvGrpSpPr/>
        <p:nvPr/>
      </p:nvGrpSpPr>
      <p:grpSpPr>
        <a:xfrm>
          <a:off x="0" y="0"/>
          <a:ext cx="0" cy="0"/>
          <a:chOff x="0" y="0"/>
          <a:chExt cx="0" cy="0"/>
        </a:xfrm>
      </p:grpSpPr>
      <p:pic>
        <p:nvPicPr>
          <p:cNvPr id="12" name="Picture 4" descr="Untitled-2-05.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62901" y="82550"/>
            <a:ext cx="1016000" cy="1016000"/>
          </a:xfrm>
          <a:prstGeom prst="rect">
            <a:avLst/>
          </a:prstGeom>
        </p:spPr>
      </p:pic>
      <p:sp>
        <p:nvSpPr>
          <p:cNvPr id="13" name="Rectangle 5"/>
          <p:cNvSpPr/>
          <p:nvPr userDrawn="1"/>
        </p:nvSpPr>
        <p:spPr>
          <a:xfrm>
            <a:off x="0" y="2"/>
            <a:ext cx="9144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6"/>
          <p:cNvSpPr/>
          <p:nvPr userDrawn="1"/>
        </p:nvSpPr>
        <p:spPr>
          <a:xfrm>
            <a:off x="0" y="6809742"/>
            <a:ext cx="9144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
          <p:cNvSpPr>
            <a:spLocks noGrp="1"/>
          </p:cNvSpPr>
          <p:nvPr>
            <p:ph type="body" sz="quarter" idx="10" hasCustomPrompt="1"/>
          </p:nvPr>
        </p:nvSpPr>
        <p:spPr>
          <a:xfrm>
            <a:off x="5316584" y="1090800"/>
            <a:ext cx="3660178" cy="5105034"/>
          </a:xfrm>
          <a:noFill/>
        </p:spPr>
        <p:txBody>
          <a:bodyPr anchor="t">
            <a:normAutofit/>
          </a:bodyPr>
          <a:lstStyle>
            <a:lvl1pPr algn="l">
              <a:buFontTx/>
              <a:buNone/>
              <a:defRPr sz="21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dirty="0" smtClean="0"/>
              <a:t>İçeriğiniz için bu alanı yazabilirsiniz.</a:t>
            </a:r>
            <a:endParaRPr lang="tr-TR" dirty="0"/>
          </a:p>
        </p:txBody>
      </p:sp>
      <p:sp>
        <p:nvSpPr>
          <p:cNvPr id="3" name="Picture Placeholder 2"/>
          <p:cNvSpPr>
            <a:spLocks noGrp="1" noChangeAspect="1"/>
          </p:cNvSpPr>
          <p:nvPr>
            <p:ph type="pic" sz="quarter" idx="14" hasCustomPrompt="1"/>
          </p:nvPr>
        </p:nvSpPr>
        <p:spPr>
          <a:xfrm>
            <a:off x="179388" y="1090800"/>
            <a:ext cx="4927600" cy="4640544"/>
          </a:xfrm>
        </p:spPr>
        <p:txBody>
          <a:bodyPr/>
          <a:lstStyle>
            <a:lvl1pPr>
              <a:defRPr/>
            </a:lvl1pPr>
          </a:lstStyle>
          <a:p>
            <a:r>
              <a:rPr lang="tr-TR" smtClean="0"/>
              <a:t>Görsel</a:t>
            </a:r>
            <a:endParaRPr lang="tr-TR"/>
          </a:p>
        </p:txBody>
      </p:sp>
      <p:sp>
        <p:nvSpPr>
          <p:cNvPr id="15" name="Text Placeholder 4"/>
          <p:cNvSpPr>
            <a:spLocks noGrp="1"/>
          </p:cNvSpPr>
          <p:nvPr>
            <p:ph type="body" sz="quarter" idx="15" hasCustomPrompt="1"/>
          </p:nvPr>
        </p:nvSpPr>
        <p:spPr>
          <a:xfrm>
            <a:off x="179387" y="5756564"/>
            <a:ext cx="4925101"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18" name="Slide Number Placeholder 6"/>
          <p:cNvSpPr>
            <a:spLocks noGrp="1"/>
          </p:cNvSpPr>
          <p:nvPr>
            <p:ph type="sldNum" sz="quarter" idx="13"/>
          </p:nvPr>
        </p:nvSpPr>
        <p:spPr>
          <a:xfrm>
            <a:off x="8442542" y="6395540"/>
            <a:ext cx="711634"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pPr/>
              <a:t>‹#›</a:t>
            </a:fld>
            <a:endParaRPr lang="tr-TR"/>
          </a:p>
        </p:txBody>
      </p:sp>
      <p:sp>
        <p:nvSpPr>
          <p:cNvPr id="6" name="Text Placeholder 5"/>
          <p:cNvSpPr>
            <a:spLocks noGrp="1" noChangeAspect="1"/>
          </p:cNvSpPr>
          <p:nvPr>
            <p:ph type="body" sz="quarter" idx="16" hasCustomPrompt="1"/>
          </p:nvPr>
        </p:nvSpPr>
        <p:spPr>
          <a:xfrm>
            <a:off x="180000" y="496800"/>
            <a:ext cx="7675200" cy="584775"/>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36228068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aşlık + Resim">
    <p:spTree>
      <p:nvGrpSpPr>
        <p:cNvPr id="1" name=""/>
        <p:cNvGrpSpPr/>
        <p:nvPr/>
      </p:nvGrpSpPr>
      <p:grpSpPr>
        <a:xfrm>
          <a:off x="0" y="0"/>
          <a:ext cx="0" cy="0"/>
          <a:chOff x="0" y="0"/>
          <a:chExt cx="0" cy="0"/>
        </a:xfrm>
      </p:grpSpPr>
      <p:pic>
        <p:nvPicPr>
          <p:cNvPr id="12" name="Picture 4" descr="Untitled-2-05.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62901" y="82550"/>
            <a:ext cx="1016000" cy="1016000"/>
          </a:xfrm>
          <a:prstGeom prst="rect">
            <a:avLst/>
          </a:prstGeom>
        </p:spPr>
      </p:pic>
      <p:sp>
        <p:nvSpPr>
          <p:cNvPr id="13" name="Rectangle 5"/>
          <p:cNvSpPr/>
          <p:nvPr userDrawn="1"/>
        </p:nvSpPr>
        <p:spPr>
          <a:xfrm>
            <a:off x="0" y="2"/>
            <a:ext cx="9144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6"/>
          <p:cNvSpPr/>
          <p:nvPr userDrawn="1"/>
        </p:nvSpPr>
        <p:spPr>
          <a:xfrm>
            <a:off x="0" y="6809742"/>
            <a:ext cx="9144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sz="quarter" idx="14"/>
          </p:nvPr>
        </p:nvSpPr>
        <p:spPr>
          <a:xfrm>
            <a:off x="179387" y="1090800"/>
            <a:ext cx="8821737" cy="4619771"/>
          </a:xfrm>
        </p:spPr>
        <p:txBody>
          <a:bodyPr/>
          <a:lstStyle/>
          <a:p>
            <a:endParaRPr lang="tr-TR"/>
          </a:p>
        </p:txBody>
      </p:sp>
      <p:sp>
        <p:nvSpPr>
          <p:cNvPr id="5" name="Text Placeholder 4"/>
          <p:cNvSpPr>
            <a:spLocks noGrp="1"/>
          </p:cNvSpPr>
          <p:nvPr>
            <p:ph type="body" sz="quarter" idx="15" hasCustomPrompt="1"/>
          </p:nvPr>
        </p:nvSpPr>
        <p:spPr>
          <a:xfrm>
            <a:off x="179387" y="5756564"/>
            <a:ext cx="8821738" cy="480586"/>
          </a:xfrm>
          <a:noFill/>
        </p:spPr>
        <p:txBody>
          <a:bodyPr>
            <a:noAutofit/>
          </a:bodyPr>
          <a:lstStyle>
            <a:lvl1pPr algn="l">
              <a:buFontTx/>
              <a:buNone/>
              <a:defRPr sz="1800" baseline="0">
                <a:solidFill>
                  <a:schemeClr val="bg2">
                    <a:lumMod val="50000"/>
                  </a:schemeClr>
                </a:solidFill>
                <a:latin typeface="Arial" panose="020B0604020202020204" pitchFamily="34" charset="0"/>
                <a:cs typeface="Arial" panose="020B0604020202020204" pitchFamily="34" charset="0"/>
              </a:defRPr>
            </a:lvl1pPr>
            <a:lvl2pPr marL="457200" indent="0" algn="l">
              <a:buFontTx/>
              <a:buNone/>
              <a:defRPr/>
            </a:lvl2pPr>
            <a:lvl3pPr marL="914400" indent="0" algn="l">
              <a:buFontTx/>
              <a:buNone/>
              <a:defRPr/>
            </a:lvl3pPr>
            <a:lvl4pPr marL="1371600" indent="0" algn="l">
              <a:buFontTx/>
              <a:buNone/>
              <a:defRPr/>
            </a:lvl4pPr>
            <a:lvl5pPr marL="1828800" indent="0" algn="l">
              <a:buFontTx/>
              <a:buNone/>
              <a:defRPr/>
            </a:lvl5pPr>
          </a:lstStyle>
          <a:p>
            <a:pPr lvl="0"/>
            <a:r>
              <a:rPr lang="tr-TR" sz="2200" dirty="0" smtClean="0">
                <a:latin typeface="Arial" panose="020B0604020202020204" pitchFamily="34" charset="0"/>
                <a:cs typeface="Arial" panose="020B0604020202020204" pitchFamily="34" charset="0"/>
              </a:rPr>
              <a:t>Görselin etiket bilgisini yazınız.</a:t>
            </a:r>
            <a:endParaRPr lang="tr-TR" dirty="0"/>
          </a:p>
        </p:txBody>
      </p:sp>
      <p:sp>
        <p:nvSpPr>
          <p:cNvPr id="9" name="Slide Number Placeholder 6"/>
          <p:cNvSpPr>
            <a:spLocks noGrp="1"/>
          </p:cNvSpPr>
          <p:nvPr>
            <p:ph type="sldNum" sz="quarter" idx="13"/>
          </p:nvPr>
        </p:nvSpPr>
        <p:spPr>
          <a:xfrm>
            <a:off x="8442542" y="6395540"/>
            <a:ext cx="711634"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pPr/>
              <a:t>‹#›</a:t>
            </a:fld>
            <a:endParaRPr lang="tr-TR"/>
          </a:p>
        </p:txBody>
      </p:sp>
      <p:sp>
        <p:nvSpPr>
          <p:cNvPr id="4" name="Text Placeholder 3"/>
          <p:cNvSpPr>
            <a:spLocks noGrp="1" noChangeAspect="1"/>
          </p:cNvSpPr>
          <p:nvPr>
            <p:ph type="body" sz="quarter" idx="16" hasCustomPrompt="1"/>
          </p:nvPr>
        </p:nvSpPr>
        <p:spPr>
          <a:xfrm>
            <a:off x="180000" y="496800"/>
            <a:ext cx="76752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10" name="Straight Connector 9"/>
          <p:cNvCxnSpPr/>
          <p:nvPr userDrawn="1"/>
        </p:nvCxnSpPr>
        <p:spPr>
          <a:xfrm>
            <a:off x="0" y="1080000"/>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userDrawn="1"/>
        </p:nvCxnSpPr>
        <p:spPr>
          <a:xfrm>
            <a:off x="0" y="6317747"/>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35633236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90" userDrawn="1">
          <p15:clr>
            <a:srgbClr val="FBAE40"/>
          </p15:clr>
        </p15:guide>
        <p15:guide id="2" pos="567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Başlık + Liste">
    <p:spTree>
      <p:nvGrpSpPr>
        <p:cNvPr id="1" name=""/>
        <p:cNvGrpSpPr/>
        <p:nvPr/>
      </p:nvGrpSpPr>
      <p:grpSpPr>
        <a:xfrm>
          <a:off x="0" y="0"/>
          <a:ext cx="0" cy="0"/>
          <a:chOff x="0" y="0"/>
          <a:chExt cx="0" cy="0"/>
        </a:xfrm>
      </p:grpSpPr>
      <p:pic>
        <p:nvPicPr>
          <p:cNvPr id="12" name="Picture 4" descr="Untitled-2-05.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962901" y="82550"/>
            <a:ext cx="1016000" cy="1016000"/>
          </a:xfrm>
          <a:prstGeom prst="rect">
            <a:avLst/>
          </a:prstGeom>
        </p:spPr>
      </p:pic>
      <p:sp>
        <p:nvSpPr>
          <p:cNvPr id="13" name="Rectangle 5"/>
          <p:cNvSpPr/>
          <p:nvPr userDrawn="1"/>
        </p:nvSpPr>
        <p:spPr>
          <a:xfrm>
            <a:off x="0" y="2"/>
            <a:ext cx="9144000" cy="45719"/>
          </a:xfrm>
          <a:prstGeom prst="rect">
            <a:avLst/>
          </a:prstGeom>
          <a:solidFill>
            <a:srgbClr val="F9D70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6"/>
          <p:cNvSpPr/>
          <p:nvPr userDrawn="1"/>
        </p:nvSpPr>
        <p:spPr>
          <a:xfrm>
            <a:off x="0" y="6809742"/>
            <a:ext cx="9144000" cy="45719"/>
          </a:xfrm>
          <a:prstGeom prst="rect">
            <a:avLst/>
          </a:prstGeom>
          <a:solidFill>
            <a:srgbClr val="435E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sz="quarter" idx="14" hasCustomPrompt="1"/>
          </p:nvPr>
        </p:nvSpPr>
        <p:spPr>
          <a:xfrm>
            <a:off x="180000" y="1090800"/>
            <a:ext cx="8805998" cy="5158423"/>
          </a:xfrm>
        </p:spPr>
        <p:txBody>
          <a:bodyPr vert="horz" lIns="91440" tIns="45720" rIns="91440" bIns="45720" rtlCol="0" anchor="t">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tr-TR" sz="2200" baseline="0" dirty="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1</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2</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3</a:t>
            </a:r>
          </a:p>
          <a:p>
            <a:pPr marL="0" marR="0" lvl="0" indent="0" algn="l" defTabSz="914400" rtl="0" eaLnBrk="1" fontAlgn="auto" latinLnBrk="0" hangingPunct="1">
              <a:lnSpc>
                <a:spcPct val="150000"/>
              </a:lnSpc>
              <a:spcBef>
                <a:spcPts val="1000"/>
              </a:spcBef>
              <a:spcAft>
                <a:spcPts val="0"/>
              </a:spcAft>
              <a:buClrTx/>
              <a:buSzTx/>
              <a:tabLst/>
              <a:defRPr/>
            </a:pPr>
            <a:r>
              <a:rPr lang="tr-TR" dirty="0" smtClean="0"/>
              <a:t>  Madde 4</a:t>
            </a:r>
          </a:p>
        </p:txBody>
      </p:sp>
      <p:sp>
        <p:nvSpPr>
          <p:cNvPr id="8" name="Slide Number Placeholder 6"/>
          <p:cNvSpPr>
            <a:spLocks noGrp="1"/>
          </p:cNvSpPr>
          <p:nvPr>
            <p:ph type="sldNum" sz="quarter" idx="13"/>
          </p:nvPr>
        </p:nvSpPr>
        <p:spPr>
          <a:xfrm>
            <a:off x="8442542" y="6395540"/>
            <a:ext cx="711634" cy="365125"/>
          </a:xfrm>
          <a:prstGeom prst="rect">
            <a:avLst/>
          </a:prstGeom>
          <a:noFill/>
        </p:spPr>
        <p:txBody>
          <a:bodyPr/>
          <a:lstStyle>
            <a:lvl1pPr algn="l">
              <a:defRPr sz="1800">
                <a:solidFill>
                  <a:schemeClr val="tx1">
                    <a:lumMod val="65000"/>
                    <a:lumOff val="35000"/>
                  </a:schemeClr>
                </a:solidFill>
                <a:latin typeface="Arial" panose="020B0604020202020204" pitchFamily="34" charset="0"/>
                <a:cs typeface="Arial" panose="020B0604020202020204" pitchFamily="34" charset="0"/>
              </a:defRPr>
            </a:lvl1pPr>
          </a:lstStyle>
          <a:p>
            <a:fld id="{8E6AA186-9BDC-43F2-8CB7-BFB6CE2B9968}" type="slidenum">
              <a:rPr lang="tr-TR" smtClean="0"/>
              <a:pPr/>
              <a:t>‹#›</a:t>
            </a:fld>
            <a:endParaRPr lang="tr-TR"/>
          </a:p>
        </p:txBody>
      </p:sp>
      <p:sp>
        <p:nvSpPr>
          <p:cNvPr id="11" name="Text Placeholder 10"/>
          <p:cNvSpPr>
            <a:spLocks noGrp="1" noChangeAspect="1"/>
          </p:cNvSpPr>
          <p:nvPr>
            <p:ph type="body" sz="quarter" idx="15" hasCustomPrompt="1"/>
          </p:nvPr>
        </p:nvSpPr>
        <p:spPr>
          <a:xfrm>
            <a:off x="180000" y="496799"/>
            <a:ext cx="7675200" cy="583200"/>
          </a:xfrm>
        </p:spPr>
        <p:txBody>
          <a:bodyPr anchor="b" anchorCtr="0">
            <a:spAutoFit/>
          </a:bodyPr>
          <a:lstStyle>
            <a:lvl1pPr algn="l">
              <a:lnSpc>
                <a:spcPct val="100000"/>
              </a:lnSpc>
              <a:defRPr sz="3200">
                <a:solidFill>
                  <a:srgbClr val="435E23"/>
                </a:solidFill>
                <a:latin typeface="Arial" panose="020B0604020202020204" pitchFamily="34" charset="0"/>
                <a:cs typeface="Arial" panose="020B0604020202020204" pitchFamily="34" charset="0"/>
              </a:defRPr>
            </a:lvl1pPr>
          </a:lstStyle>
          <a:p>
            <a:pPr lvl="0"/>
            <a:r>
              <a:rPr lang="tr-TR" dirty="0" smtClean="0"/>
              <a:t>Başlık</a:t>
            </a:r>
            <a:endParaRPr lang="tr-TR" dirty="0"/>
          </a:p>
        </p:txBody>
      </p:sp>
      <p:cxnSp>
        <p:nvCxnSpPr>
          <p:cNvPr id="9" name="Straight Connector 8"/>
          <p:cNvCxnSpPr/>
          <p:nvPr userDrawn="1"/>
        </p:nvCxnSpPr>
        <p:spPr>
          <a:xfrm>
            <a:off x="0" y="1080000"/>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userDrawn="1"/>
        </p:nvCxnSpPr>
        <p:spPr>
          <a:xfrm>
            <a:off x="0" y="6317747"/>
            <a:ext cx="9144000" cy="0"/>
          </a:xfrm>
          <a:prstGeom prst="line">
            <a:avLst/>
          </a:prstGeom>
          <a:ln>
            <a:solidFill>
              <a:srgbClr val="F9D702"/>
            </a:solidFill>
            <a:prstDash val="soli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368501549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5670">
          <p15:clr>
            <a:srgbClr val="FBAE40"/>
          </p15:clr>
        </p15:guide>
        <p15:guide id="4" pos="9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rka Kapak">
    <p:spTree>
      <p:nvGrpSpPr>
        <p:cNvPr id="1" name=""/>
        <p:cNvGrpSpPr/>
        <p:nvPr/>
      </p:nvGrpSpPr>
      <p:grpSpPr>
        <a:xfrm>
          <a:off x="0" y="0"/>
          <a:ext cx="0" cy="0"/>
          <a:chOff x="0" y="0"/>
          <a:chExt cx="0" cy="0"/>
        </a:xfrm>
      </p:grpSpPr>
      <p:pic>
        <p:nvPicPr>
          <p:cNvPr id="3" name="Picture 2" descr="AUZEF LOGO-02.png"/>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3396932" y="1110932"/>
            <a:ext cx="2521587" cy="2521587"/>
          </a:xfrm>
          <a:prstGeom prst="rect">
            <a:avLst/>
          </a:prstGeom>
        </p:spPr>
      </p:pic>
      <p:sp>
        <p:nvSpPr>
          <p:cNvPr id="4" name="TextBox 3"/>
          <p:cNvSpPr txBox="1"/>
          <p:nvPr userDrawn="1"/>
        </p:nvSpPr>
        <p:spPr>
          <a:xfrm>
            <a:off x="2579552" y="4472578"/>
            <a:ext cx="4216400" cy="439056"/>
          </a:xfrm>
          <a:prstGeom prst="rect">
            <a:avLst/>
          </a:prstGeom>
        </p:spPr>
        <p:txBody>
          <a:bodyPr vert="horz" wrap="square" lIns="91440" tIns="45720" rIns="91440" bIns="45720" rtlCol="0" anchor="t" anchorCtr="0">
            <a:normAutofit/>
          </a:bodyPr>
          <a:lstStyle/>
          <a:p>
            <a:pPr algn="ctr">
              <a:lnSpc>
                <a:spcPct val="110000"/>
              </a:lnSpc>
            </a:pPr>
            <a:r>
              <a:rPr lang="tr-TR" smtClean="0">
                <a:solidFill>
                  <a:schemeClr val="bg2">
                    <a:lumMod val="50000"/>
                  </a:schemeClr>
                </a:solidFill>
                <a:latin typeface="+mj-lt"/>
              </a:rPr>
              <a:t>auzef.istanbul.edu.tr</a:t>
            </a:r>
            <a:endParaRPr lang="tr-TR">
              <a:solidFill>
                <a:schemeClr val="bg2">
                  <a:lumMod val="50000"/>
                </a:schemeClr>
              </a:solidFill>
              <a:latin typeface="+mj-lt"/>
            </a:endParaRPr>
          </a:p>
          <a:p>
            <a:pPr algn="ctr">
              <a:lnSpc>
                <a:spcPct val="110000"/>
              </a:lnSpc>
            </a:pPr>
            <a:endParaRPr lang="tr-TR">
              <a:solidFill>
                <a:schemeClr val="bg2">
                  <a:lumMod val="50000"/>
                </a:schemeClr>
              </a:solidFill>
              <a:latin typeface="+mj-lt"/>
            </a:endParaRPr>
          </a:p>
        </p:txBody>
      </p:sp>
      <p:cxnSp>
        <p:nvCxnSpPr>
          <p:cNvPr id="5" name="Straight Connector 4"/>
          <p:cNvCxnSpPr/>
          <p:nvPr userDrawn="1"/>
        </p:nvCxnSpPr>
        <p:spPr>
          <a:xfrm>
            <a:off x="1485900" y="4978400"/>
            <a:ext cx="66040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485900" y="4381500"/>
            <a:ext cx="66040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02157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366442"/>
            <a:ext cx="7886700" cy="1325563"/>
          </a:xfrm>
          <a:prstGeom prst="rect">
            <a:avLst/>
          </a:prstGeom>
        </p:spPr>
        <p:txBody>
          <a:bodyPr vert="horz" lIns="91440" tIns="45720" rIns="91440" bIns="45720" rtlCol="0" anchor="ctr">
            <a:noAutofit/>
          </a:bodyPr>
          <a:lstStyle/>
          <a:p>
            <a:r>
              <a:rPr lang="tr-TR" sz="2300" b="1" dirty="0" smtClean="0">
                <a:solidFill>
                  <a:srgbClr val="425E23"/>
                </a:solidFill>
              </a:rPr>
              <a:t>İSTANBUL ÜNİVERSİTESİ AÇIK VE UZAKTAN EĞİTİM FAKÜLTESİ</a:t>
            </a:r>
            <a:br>
              <a:rPr lang="tr-TR" sz="2300" b="1" dirty="0" smtClean="0">
                <a:solidFill>
                  <a:srgbClr val="425E23"/>
                </a:solidFill>
              </a:rPr>
            </a:br>
            <a:r>
              <a:rPr lang="tr-TR" sz="2300" b="1" dirty="0" smtClean="0">
                <a:solidFill>
                  <a:srgbClr val="425E23"/>
                </a:solidFill>
              </a:rPr>
              <a:t/>
            </a:r>
            <a:br>
              <a:rPr lang="tr-TR" sz="2300" b="1" dirty="0" smtClean="0">
                <a:solidFill>
                  <a:srgbClr val="425E23"/>
                </a:solidFill>
              </a:rPr>
            </a:br>
            <a:r>
              <a:rPr lang="en-US" sz="2400" b="1" dirty="0" smtClean="0">
                <a:solidFill>
                  <a:srgbClr val="425E23"/>
                </a:solidFill>
              </a:rPr>
              <a:t>PROGRAM ADI</a:t>
            </a:r>
            <a:endParaRPr lang="en-US" dirty="0"/>
          </a:p>
        </p:txBody>
      </p:sp>
      <p:sp>
        <p:nvSpPr>
          <p:cNvPr id="3" name="Text Placeholder 2"/>
          <p:cNvSpPr>
            <a:spLocks noGrp="1"/>
          </p:cNvSpPr>
          <p:nvPr>
            <p:ph type="body" idx="1"/>
          </p:nvPr>
        </p:nvSpPr>
        <p:spPr>
          <a:xfrm>
            <a:off x="628650" y="3717055"/>
            <a:ext cx="7886700" cy="1355986"/>
          </a:xfrm>
          <a:prstGeom prst="rect">
            <a:avLst/>
          </a:prstGeom>
        </p:spPr>
        <p:txBody>
          <a:bodyPr vert="horz" lIns="91440" tIns="45720" rIns="91440" bIns="45720" rtlCol="0" anchor="ctr">
            <a:normAutofit/>
          </a:bodyPr>
          <a:lstStyle/>
          <a:p>
            <a:pPr algn="ctr"/>
            <a:r>
              <a:rPr lang="en-US" sz="2400" dirty="0" smtClean="0">
                <a:solidFill>
                  <a:srgbClr val="425E23"/>
                </a:solidFill>
              </a:rPr>
              <a:t>DERS ADI</a:t>
            </a:r>
            <a:endParaRPr lang="tr-TR" sz="2400" dirty="0" smtClean="0">
              <a:solidFill>
                <a:srgbClr val="425E23"/>
              </a:solidFill>
            </a:endParaRPr>
          </a:p>
          <a:p>
            <a:pPr algn="ctr"/>
            <a:r>
              <a:rPr lang="en-US" sz="2400" dirty="0" err="1" smtClean="0">
                <a:solidFill>
                  <a:srgbClr val="425E23"/>
                </a:solidFill>
              </a:rPr>
              <a:t>Öğretim</a:t>
            </a:r>
            <a:r>
              <a:rPr lang="en-US" sz="2400" dirty="0" smtClean="0">
                <a:solidFill>
                  <a:srgbClr val="425E23"/>
                </a:solidFill>
              </a:rPr>
              <a:t> </a:t>
            </a:r>
            <a:r>
              <a:rPr lang="en-US" sz="2400" dirty="0" err="1" smtClean="0">
                <a:solidFill>
                  <a:srgbClr val="425E23"/>
                </a:solidFill>
              </a:rPr>
              <a:t>üyesi</a:t>
            </a:r>
            <a:r>
              <a:rPr lang="en-US" sz="2400" dirty="0" smtClean="0">
                <a:solidFill>
                  <a:srgbClr val="425E23"/>
                </a:solidFill>
              </a:rPr>
              <a:t> </a:t>
            </a:r>
            <a:r>
              <a:rPr lang="en-US" sz="2400" dirty="0" err="1" smtClean="0">
                <a:solidFill>
                  <a:srgbClr val="425E23"/>
                </a:solidFill>
              </a:rPr>
              <a:t>adı-soyadı</a:t>
            </a:r>
            <a:endParaRPr lang="en-US" sz="2400" dirty="0" smtClean="0">
              <a:solidFill>
                <a:srgbClr val="425E23"/>
              </a:solidFill>
            </a:endParaRPr>
          </a:p>
        </p:txBody>
      </p:sp>
    </p:spTree>
    <p:extLst>
      <p:ext uri="{BB962C8B-B14F-4D97-AF65-F5344CB8AC3E}">
        <p14:creationId xmlns:p14="http://schemas.microsoft.com/office/powerpoint/2010/main" xmlns="" val="1909762180"/>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8" r:id="rId3"/>
    <p:sldLayoutId id="2147483661" r:id="rId4"/>
    <p:sldLayoutId id="2147483664" r:id="rId5"/>
    <p:sldLayoutId id="2147483665" r:id="rId6"/>
    <p:sldLayoutId id="2147483666" r:id="rId7"/>
    <p:sldLayoutId id="2147483667" r:id="rId8"/>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2200" kern="1200">
          <a:solidFill>
            <a:schemeClr val="accent6"/>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15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87579" y="3263704"/>
            <a:ext cx="7958376" cy="872198"/>
          </a:xfrm>
        </p:spPr>
        <p:txBody>
          <a:bodyPr>
            <a:normAutofit fontScale="25000" lnSpcReduction="20000"/>
          </a:bodyPr>
          <a:lstStyle/>
          <a:p>
            <a:endParaRPr lang="tr-TR" dirty="0" smtClean="0"/>
          </a:p>
          <a:p>
            <a:pPr>
              <a:lnSpc>
                <a:spcPct val="120000"/>
              </a:lnSpc>
            </a:pPr>
            <a:r>
              <a:rPr lang="tr-TR" sz="8000" dirty="0" smtClean="0"/>
              <a:t>ATATÜRK İLKELERİ VE İNKILAP TARİHİ</a:t>
            </a:r>
          </a:p>
          <a:p>
            <a:pPr>
              <a:lnSpc>
                <a:spcPct val="120000"/>
              </a:lnSpc>
            </a:pPr>
            <a:r>
              <a:rPr lang="tr-TR" sz="8000" dirty="0" smtClean="0"/>
              <a:t>2. HAFTA</a:t>
            </a:r>
            <a:endParaRPr lang="tr-TR" sz="8000" dirty="0"/>
          </a:p>
          <a:p>
            <a:endParaRPr lang="tr-TR" sz="5600" dirty="0"/>
          </a:p>
        </p:txBody>
      </p:sp>
      <p:sp>
        <p:nvSpPr>
          <p:cNvPr id="6" name="Text Placeholder 5"/>
          <p:cNvSpPr>
            <a:spLocks noGrp="1"/>
          </p:cNvSpPr>
          <p:nvPr>
            <p:ph type="body" sz="quarter" idx="14"/>
          </p:nvPr>
        </p:nvSpPr>
        <p:spPr>
          <a:xfrm>
            <a:off x="614188" y="3882683"/>
            <a:ext cx="7959600" cy="576774"/>
          </a:xfrm>
        </p:spPr>
        <p:txBody>
          <a:bodyPr>
            <a:normAutofit/>
          </a:bodyPr>
          <a:lstStyle/>
          <a:p>
            <a:endParaRPr lang="tr-TR" b="1" dirty="0" smtClean="0"/>
          </a:p>
          <a:p>
            <a:endParaRPr lang="tr-TR" dirty="0"/>
          </a:p>
        </p:txBody>
      </p:sp>
      <p:sp>
        <p:nvSpPr>
          <p:cNvPr id="7" name="Text Placeholder 6"/>
          <p:cNvSpPr>
            <a:spLocks noGrp="1"/>
          </p:cNvSpPr>
          <p:nvPr>
            <p:ph type="body" sz="quarter" idx="15"/>
          </p:nvPr>
        </p:nvSpPr>
        <p:spPr>
          <a:xfrm>
            <a:off x="614188" y="4501662"/>
            <a:ext cx="7959600" cy="560512"/>
          </a:xfrm>
        </p:spPr>
        <p:txBody>
          <a:bodyPr>
            <a:normAutofit fontScale="25000" lnSpcReduction="20000"/>
          </a:bodyPr>
          <a:lstStyle/>
          <a:p>
            <a:endParaRPr lang="tr-TR" b="1" dirty="0" smtClean="0"/>
          </a:p>
          <a:p>
            <a:r>
              <a:rPr lang="tr-TR" sz="8800" b="1" dirty="0" smtClean="0"/>
              <a:t>PROF. DR. ALİ FUAT ÖRENÇ</a:t>
            </a:r>
            <a:endParaRPr lang="tr-TR" sz="8800" dirty="0" smtClean="0"/>
          </a:p>
          <a:p>
            <a:endParaRPr lang="tr-TR" dirty="0"/>
          </a:p>
        </p:txBody>
      </p:sp>
    </p:spTree>
    <p:extLst>
      <p:ext uri="{BB962C8B-B14F-4D97-AF65-F5344CB8AC3E}">
        <p14:creationId xmlns:p14="http://schemas.microsoft.com/office/powerpoint/2010/main" xmlns="" val="675246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008500"/>
            <a:ext cx="7626002" cy="523220"/>
          </a:xfrm>
        </p:spPr>
        <p:txBody>
          <a:bodyPr/>
          <a:lstStyle/>
          <a:p>
            <a:r>
              <a:rPr lang="tr-TR" sz="2800" b="1" dirty="0"/>
              <a:t>2.3. Tanzimat Dönemi Siyasi Olayları </a:t>
            </a:r>
          </a:p>
        </p:txBody>
      </p:sp>
      <p:sp>
        <p:nvSpPr>
          <p:cNvPr id="6" name="Content Placeholder 5"/>
          <p:cNvSpPr>
            <a:spLocks noGrp="1"/>
          </p:cNvSpPr>
          <p:nvPr>
            <p:ph sz="quarter" idx="10"/>
          </p:nvPr>
        </p:nvSpPr>
        <p:spPr>
          <a:xfrm>
            <a:off x="174691" y="1795383"/>
            <a:ext cx="8826434" cy="4675756"/>
          </a:xfrm>
        </p:spPr>
        <p:txBody>
          <a:bodyPr>
            <a:normAutofit fontScale="25000" lnSpcReduction="20000"/>
          </a:bodyPr>
          <a:lstStyle/>
          <a:p>
            <a:pPr algn="just"/>
            <a:r>
              <a:rPr lang="tr-TR" sz="5600" dirty="0" smtClean="0">
                <a:solidFill>
                  <a:schemeClr val="tx1"/>
                </a:solidFill>
              </a:rPr>
              <a:t> </a:t>
            </a:r>
            <a:r>
              <a:rPr lang="tr-TR" sz="5600" b="1" dirty="0">
                <a:solidFill>
                  <a:schemeClr val="tx1"/>
                </a:solidFill>
                <a:latin typeface="Times New Roman" panose="02020603050405020304" pitchFamily="18" charset="0"/>
                <a:cs typeface="Times New Roman" panose="02020603050405020304" pitchFamily="18" charset="0"/>
              </a:rPr>
              <a:t>2.3.5. Büyük Avrupa Savaşı: Kırım Harbi ve Sonuçları (1853-1856)</a:t>
            </a:r>
          </a:p>
          <a:p>
            <a:pPr algn="just"/>
            <a:r>
              <a:rPr lang="tr-TR" sz="5600" dirty="0" smtClean="0">
                <a:solidFill>
                  <a:schemeClr val="tx1"/>
                </a:solidFill>
                <a:latin typeface="Times New Roman" panose="02020603050405020304" pitchFamily="18" charset="0"/>
                <a:cs typeface="Times New Roman" panose="02020603050405020304" pitchFamily="18" charset="0"/>
              </a:rPr>
              <a:t> 12 Mart 1854’de İngiltere ve Fransa Osmanlı Devleti ile bir ittifak yaparak, Eflak-</a:t>
            </a:r>
            <a:r>
              <a:rPr lang="tr-TR" sz="5600" dirty="0" err="1" smtClean="0">
                <a:solidFill>
                  <a:schemeClr val="tx1"/>
                </a:solidFill>
                <a:latin typeface="Times New Roman" panose="02020603050405020304" pitchFamily="18" charset="0"/>
                <a:cs typeface="Times New Roman" panose="02020603050405020304" pitchFamily="18" charset="0"/>
              </a:rPr>
              <a:t>Boğdan’ı</a:t>
            </a:r>
            <a:r>
              <a:rPr lang="tr-TR" sz="5600" dirty="0" smtClean="0">
                <a:solidFill>
                  <a:schemeClr val="tx1"/>
                </a:solidFill>
                <a:latin typeface="Times New Roman" panose="02020603050405020304" pitchFamily="18" charset="0"/>
                <a:cs typeface="Times New Roman" panose="02020603050405020304" pitchFamily="18" charset="0"/>
              </a:rPr>
              <a:t> boşaltılmasını talep ettiler. </a:t>
            </a:r>
          </a:p>
          <a:p>
            <a:pPr algn="just"/>
            <a:r>
              <a:rPr lang="tr-TR" sz="5600" dirty="0" smtClean="0">
                <a:solidFill>
                  <a:schemeClr val="tx1"/>
                </a:solidFill>
                <a:latin typeface="Times New Roman" panose="02020603050405020304" pitchFamily="18" charset="0"/>
                <a:cs typeface="Times New Roman" panose="02020603050405020304" pitchFamily="18" charset="0"/>
              </a:rPr>
              <a:t>Rusların bu teklifi reddetmesi üzerine Osmanlı’nın yanında savaşa katıldılar. </a:t>
            </a:r>
          </a:p>
          <a:p>
            <a:pPr algn="just"/>
            <a:r>
              <a:rPr lang="tr-TR" sz="5600" dirty="0">
                <a:solidFill>
                  <a:schemeClr val="tx1"/>
                </a:solidFill>
                <a:latin typeface="Times New Roman" panose="02020603050405020304" pitchFamily="18" charset="0"/>
                <a:cs typeface="Times New Roman" panose="02020603050405020304" pitchFamily="18" charset="0"/>
              </a:rPr>
              <a:t> </a:t>
            </a:r>
            <a:r>
              <a:rPr lang="tr-TR" sz="5600" dirty="0" smtClean="0">
                <a:solidFill>
                  <a:schemeClr val="tx1"/>
                </a:solidFill>
                <a:latin typeface="Times New Roman" panose="02020603050405020304" pitchFamily="18" charset="0"/>
                <a:cs typeface="Times New Roman" panose="02020603050405020304" pitchFamily="18" charset="0"/>
              </a:rPr>
              <a:t>Osmanlı-Rus </a:t>
            </a:r>
            <a:r>
              <a:rPr lang="tr-TR" sz="5600" dirty="0">
                <a:solidFill>
                  <a:schemeClr val="tx1"/>
                </a:solidFill>
                <a:latin typeface="Times New Roman" panose="02020603050405020304" pitchFamily="18" charset="0"/>
                <a:cs typeface="Times New Roman" panose="02020603050405020304" pitchFamily="18" charset="0"/>
              </a:rPr>
              <a:t>savaşı Balkanlar ve Kafkasya’da iki büyük cephede cereyan etti. </a:t>
            </a:r>
            <a:endParaRPr lang="tr-TR" sz="5600" dirty="0" smtClean="0">
              <a:solidFill>
                <a:schemeClr val="tx1"/>
              </a:solidFill>
              <a:latin typeface="Times New Roman" panose="02020603050405020304" pitchFamily="18" charset="0"/>
              <a:cs typeface="Times New Roman" panose="02020603050405020304" pitchFamily="18" charset="0"/>
            </a:endParaRPr>
          </a:p>
          <a:p>
            <a:pPr algn="just"/>
            <a:r>
              <a:rPr lang="tr-TR" sz="5600" dirty="0" smtClean="0">
                <a:solidFill>
                  <a:schemeClr val="tx1"/>
                </a:solidFill>
                <a:latin typeface="Times New Roman" panose="02020603050405020304" pitchFamily="18" charset="0"/>
                <a:cs typeface="Times New Roman" panose="02020603050405020304" pitchFamily="18" charset="0"/>
              </a:rPr>
              <a:t>Buna </a:t>
            </a:r>
            <a:r>
              <a:rPr lang="tr-TR" sz="5600" dirty="0">
                <a:solidFill>
                  <a:schemeClr val="tx1"/>
                </a:solidFill>
                <a:latin typeface="Times New Roman" panose="02020603050405020304" pitchFamily="18" charset="0"/>
                <a:cs typeface="Times New Roman" panose="02020603050405020304" pitchFamily="18" charset="0"/>
              </a:rPr>
              <a:t>rağmen İngiltere ve Fransa’nın katılımı ile savaşa son veren cephe Kırım’da açıldığı için savaş bu adla anıldı. Savaşın seyrini değiştiren önemli olaylardan biri Karadeniz’de yaşandı. </a:t>
            </a:r>
            <a:endParaRPr lang="tr-TR" sz="5600" dirty="0" smtClean="0">
              <a:solidFill>
                <a:schemeClr val="tx1"/>
              </a:solidFill>
              <a:latin typeface="Times New Roman" panose="02020603050405020304" pitchFamily="18" charset="0"/>
              <a:cs typeface="Times New Roman" panose="02020603050405020304" pitchFamily="18" charset="0"/>
            </a:endParaRPr>
          </a:p>
          <a:p>
            <a:pPr algn="just"/>
            <a:r>
              <a:rPr lang="tr-TR" sz="5600" b="1" dirty="0" err="1" smtClean="0">
                <a:solidFill>
                  <a:schemeClr val="tx1"/>
                </a:solidFill>
                <a:latin typeface="Times New Roman" panose="02020603050405020304" pitchFamily="18" charset="0"/>
                <a:cs typeface="Times New Roman" panose="02020603050405020304" pitchFamily="18" charset="0"/>
              </a:rPr>
              <a:t>Nahimof</a:t>
            </a:r>
            <a:r>
              <a:rPr lang="tr-TR" sz="5600" dirty="0" smtClean="0">
                <a:solidFill>
                  <a:schemeClr val="tx1"/>
                </a:solidFill>
                <a:latin typeface="Times New Roman" panose="02020603050405020304" pitchFamily="18" charset="0"/>
                <a:cs typeface="Times New Roman" panose="02020603050405020304" pitchFamily="18" charset="0"/>
              </a:rPr>
              <a:t> </a:t>
            </a:r>
            <a:r>
              <a:rPr lang="tr-TR" sz="5600" dirty="0">
                <a:solidFill>
                  <a:schemeClr val="tx1"/>
                </a:solidFill>
                <a:latin typeface="Times New Roman" panose="02020603050405020304" pitchFamily="18" charset="0"/>
                <a:cs typeface="Times New Roman" panose="02020603050405020304" pitchFamily="18" charset="0"/>
              </a:rPr>
              <a:t>komutasında Rus Donanması, 30 Kasım 1853 günü </a:t>
            </a:r>
            <a:r>
              <a:rPr lang="tr-TR" sz="5600" b="1" u="sng" dirty="0">
                <a:solidFill>
                  <a:schemeClr val="tx1"/>
                </a:solidFill>
                <a:latin typeface="Times New Roman" panose="02020603050405020304" pitchFamily="18" charset="0"/>
                <a:cs typeface="Times New Roman" panose="02020603050405020304" pitchFamily="18" charset="0"/>
              </a:rPr>
              <a:t>Sinop</a:t>
            </a:r>
            <a:r>
              <a:rPr lang="tr-TR" sz="5600" dirty="0">
                <a:solidFill>
                  <a:schemeClr val="tx1"/>
                </a:solidFill>
                <a:latin typeface="Times New Roman" panose="02020603050405020304" pitchFamily="18" charset="0"/>
                <a:cs typeface="Times New Roman" panose="02020603050405020304" pitchFamily="18" charset="0"/>
              </a:rPr>
              <a:t>’ta bulunan Osmanlı filosuna saldırdı. </a:t>
            </a:r>
            <a:endParaRPr lang="tr-TR" sz="5600" dirty="0" smtClean="0">
              <a:solidFill>
                <a:schemeClr val="tx1"/>
              </a:solidFill>
              <a:latin typeface="Times New Roman" panose="02020603050405020304" pitchFamily="18" charset="0"/>
              <a:cs typeface="Times New Roman" panose="02020603050405020304" pitchFamily="18" charset="0"/>
            </a:endParaRPr>
          </a:p>
          <a:p>
            <a:pPr algn="just"/>
            <a:r>
              <a:rPr lang="tr-TR" sz="5600" dirty="0" smtClean="0">
                <a:solidFill>
                  <a:schemeClr val="tx1"/>
                </a:solidFill>
                <a:latin typeface="Times New Roman" panose="02020603050405020304" pitchFamily="18" charset="0"/>
                <a:cs typeface="Times New Roman" panose="02020603050405020304" pitchFamily="18" charset="0"/>
              </a:rPr>
              <a:t>Bu </a:t>
            </a:r>
            <a:r>
              <a:rPr lang="tr-TR" sz="5600" dirty="0">
                <a:solidFill>
                  <a:schemeClr val="tx1"/>
                </a:solidFill>
                <a:latin typeface="Times New Roman" panose="02020603050405020304" pitchFamily="18" charset="0"/>
                <a:cs typeface="Times New Roman" panose="02020603050405020304" pitchFamily="18" charset="0"/>
              </a:rPr>
              <a:t>saldırı Osmanlı Donanması açısından tam bir felaket oldu. Ruslar Sinop şehrini de top ateşine tuttular. </a:t>
            </a:r>
          </a:p>
          <a:p>
            <a:pPr algn="just"/>
            <a:r>
              <a:rPr lang="tr-TR" sz="5600" dirty="0" smtClean="0">
                <a:solidFill>
                  <a:schemeClr val="tx1"/>
                </a:solidFill>
                <a:latin typeface="Times New Roman" panose="02020603050405020304" pitchFamily="18" charset="0"/>
                <a:cs typeface="Times New Roman" panose="02020603050405020304" pitchFamily="18" charset="0"/>
              </a:rPr>
              <a:t> Savaşın </a:t>
            </a:r>
            <a:r>
              <a:rPr lang="tr-TR" sz="5600" dirty="0">
                <a:solidFill>
                  <a:schemeClr val="tx1"/>
                </a:solidFill>
                <a:latin typeface="Times New Roman" panose="02020603050405020304" pitchFamily="18" charset="0"/>
                <a:cs typeface="Times New Roman" panose="02020603050405020304" pitchFamily="18" charset="0"/>
              </a:rPr>
              <a:t>gittikçe şiddetlenip, Rusya aleyhine döndüğü bir sırada 2 Mart 1855 yılında Çar I. Nikola öldü. </a:t>
            </a:r>
            <a:endParaRPr lang="tr-TR" sz="5600" dirty="0" smtClean="0">
              <a:solidFill>
                <a:schemeClr val="tx1"/>
              </a:solidFill>
              <a:latin typeface="Times New Roman" panose="02020603050405020304" pitchFamily="18" charset="0"/>
              <a:cs typeface="Times New Roman" panose="02020603050405020304" pitchFamily="18" charset="0"/>
            </a:endParaRPr>
          </a:p>
          <a:p>
            <a:pPr algn="just"/>
            <a:r>
              <a:rPr lang="tr-TR" sz="5600" dirty="0" smtClean="0">
                <a:solidFill>
                  <a:schemeClr val="tx1"/>
                </a:solidFill>
                <a:latin typeface="Times New Roman" panose="02020603050405020304" pitchFamily="18" charset="0"/>
                <a:cs typeface="Times New Roman" panose="02020603050405020304" pitchFamily="18" charset="0"/>
              </a:rPr>
              <a:t>Yerine </a:t>
            </a:r>
            <a:r>
              <a:rPr lang="tr-TR" sz="5600" b="1" dirty="0">
                <a:solidFill>
                  <a:schemeClr val="tx1"/>
                </a:solidFill>
                <a:latin typeface="Times New Roman" panose="02020603050405020304" pitchFamily="18" charset="0"/>
                <a:cs typeface="Times New Roman" panose="02020603050405020304" pitchFamily="18" charset="0"/>
              </a:rPr>
              <a:t>II. Aleksandr</a:t>
            </a:r>
            <a:r>
              <a:rPr lang="tr-TR" sz="5600" dirty="0">
                <a:solidFill>
                  <a:schemeClr val="tx1"/>
                </a:solidFill>
                <a:latin typeface="Times New Roman" panose="02020603050405020304" pitchFamily="18" charset="0"/>
                <a:cs typeface="Times New Roman" panose="02020603050405020304" pitchFamily="18" charset="0"/>
              </a:rPr>
              <a:t> tahta çıktı. </a:t>
            </a:r>
            <a:endParaRPr lang="tr-TR" dirty="0">
              <a:latin typeface="Times New Roman" panose="02020603050405020304" pitchFamily="18" charset="0"/>
              <a:cs typeface="Times New Roman" panose="02020603050405020304" pitchFamily="18" charset="0"/>
            </a:endParaRPr>
          </a:p>
          <a:p>
            <a:pPr algn="just"/>
            <a:r>
              <a:rPr lang="tr-TR" sz="5600" dirty="0" smtClean="0">
                <a:solidFill>
                  <a:schemeClr val="tx1"/>
                </a:solidFill>
                <a:latin typeface="Times New Roman" panose="02020603050405020304" pitchFamily="18" charset="0"/>
                <a:cs typeface="Times New Roman" panose="02020603050405020304" pitchFamily="18" charset="0"/>
              </a:rPr>
              <a:t>Yeni Çar barış şartlarını kabul etti ve savaş sona erdi.</a:t>
            </a:r>
          </a:p>
        </p:txBody>
      </p:sp>
      <p:sp>
        <p:nvSpPr>
          <p:cNvPr id="4" name="Slide Number Placeholder 3"/>
          <p:cNvSpPr>
            <a:spLocks noGrp="1"/>
          </p:cNvSpPr>
          <p:nvPr>
            <p:ph type="sldNum" sz="quarter" idx="13"/>
          </p:nvPr>
        </p:nvSpPr>
        <p:spPr/>
        <p:txBody>
          <a:bodyPr/>
          <a:lstStyle/>
          <a:p>
            <a:fld id="{8E6AA186-9BDC-43F2-8CB7-BFB6CE2B9968}" type="slidenum">
              <a:rPr lang="tr-TR" smtClean="0"/>
              <a:pPr/>
              <a:t>9</a:t>
            </a:fld>
            <a:endParaRPr lang="tr-TR"/>
          </a:p>
        </p:txBody>
      </p:sp>
    </p:spTree>
    <p:extLst>
      <p:ext uri="{BB962C8B-B14F-4D97-AF65-F5344CB8AC3E}">
        <p14:creationId xmlns:p14="http://schemas.microsoft.com/office/powerpoint/2010/main" xmlns="" val="36233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008500"/>
            <a:ext cx="7626002" cy="523220"/>
          </a:xfrm>
        </p:spPr>
        <p:txBody>
          <a:bodyPr/>
          <a:lstStyle/>
          <a:p>
            <a:r>
              <a:rPr lang="tr-TR" sz="2800" b="1" dirty="0"/>
              <a:t>2.3. Tanzimat Dönemi Siyasi Olayları </a:t>
            </a:r>
          </a:p>
        </p:txBody>
      </p:sp>
      <p:sp>
        <p:nvSpPr>
          <p:cNvPr id="6" name="Content Placeholder 5"/>
          <p:cNvSpPr>
            <a:spLocks noGrp="1"/>
          </p:cNvSpPr>
          <p:nvPr>
            <p:ph sz="quarter" idx="10"/>
          </p:nvPr>
        </p:nvSpPr>
        <p:spPr>
          <a:xfrm>
            <a:off x="174691" y="1795383"/>
            <a:ext cx="8826434" cy="4675756"/>
          </a:xfrm>
        </p:spPr>
        <p:txBody>
          <a:bodyPr>
            <a:normAutofit fontScale="92500" lnSpcReduction="10000"/>
          </a:bodyPr>
          <a:lstStyle/>
          <a:p>
            <a:pPr algn="just"/>
            <a:r>
              <a:rPr lang="tr-TR" dirty="0" smtClean="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2.3.6. Savaşa Son Veren 1856 Paris Antlaşması</a:t>
            </a:r>
          </a:p>
          <a:p>
            <a:pPr algn="just"/>
            <a:r>
              <a:rPr lang="tr-TR" dirty="0">
                <a:solidFill>
                  <a:schemeClr val="tx1"/>
                </a:solidFill>
                <a:latin typeface="Times New Roman" panose="02020603050405020304" pitchFamily="18" charset="0"/>
                <a:cs typeface="Times New Roman" panose="02020603050405020304" pitchFamily="18" charset="0"/>
              </a:rPr>
              <a:t>Osmanlı Devleti</a:t>
            </a:r>
            <a:r>
              <a:rPr lang="tr-TR">
                <a:solidFill>
                  <a:schemeClr val="tx1"/>
                </a:solidFill>
                <a:latin typeface="Times New Roman" panose="02020603050405020304" pitchFamily="18" charset="0"/>
                <a:cs typeface="Times New Roman" panose="02020603050405020304" pitchFamily="18" charset="0"/>
              </a:rPr>
              <a:t>, </a:t>
            </a:r>
            <a:r>
              <a:rPr lang="tr-TR" smtClean="0">
                <a:solidFill>
                  <a:schemeClr val="tx1"/>
                </a:solidFill>
                <a:latin typeface="Times New Roman" panose="02020603050405020304" pitchFamily="18" charset="0"/>
                <a:cs typeface="Times New Roman" panose="02020603050405020304" pitchFamily="18" charset="0"/>
              </a:rPr>
              <a:t>barış </a:t>
            </a:r>
            <a:r>
              <a:rPr lang="tr-TR" dirty="0">
                <a:solidFill>
                  <a:schemeClr val="tx1"/>
                </a:solidFill>
                <a:latin typeface="Times New Roman" panose="02020603050405020304" pitchFamily="18" charset="0"/>
                <a:cs typeface="Times New Roman" panose="02020603050405020304" pitchFamily="18" charset="0"/>
              </a:rPr>
              <a:t>görüşmelerinin yapılacağı Paris Kongre öncesi Avrupa’yı etkilemek için bir hamle daha yaparak 18 Şubat 1856’da </a:t>
            </a:r>
            <a:r>
              <a:rPr lang="tr-TR" b="1" dirty="0">
                <a:solidFill>
                  <a:schemeClr val="tx1"/>
                </a:solidFill>
                <a:latin typeface="Times New Roman" panose="02020603050405020304" pitchFamily="18" charset="0"/>
                <a:cs typeface="Times New Roman" panose="02020603050405020304" pitchFamily="18" charset="0"/>
              </a:rPr>
              <a:t>Islahat Fermanı</a:t>
            </a:r>
            <a:r>
              <a:rPr lang="tr-TR" dirty="0">
                <a:solidFill>
                  <a:schemeClr val="tx1"/>
                </a:solidFill>
                <a:latin typeface="Times New Roman" panose="02020603050405020304" pitchFamily="18" charset="0"/>
                <a:cs typeface="Times New Roman" panose="02020603050405020304" pitchFamily="18" charset="0"/>
              </a:rPr>
              <a:t>’nın ilan etti.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Kongrede </a:t>
            </a:r>
            <a:r>
              <a:rPr lang="tr-TR" dirty="0">
                <a:solidFill>
                  <a:schemeClr val="tx1"/>
                </a:solidFill>
                <a:latin typeface="Times New Roman" panose="02020603050405020304" pitchFamily="18" charset="0"/>
                <a:cs typeface="Times New Roman" panose="02020603050405020304" pitchFamily="18" charset="0"/>
              </a:rPr>
              <a:t>aslında Doğu Sorunu ele alındı</a:t>
            </a:r>
            <a:r>
              <a:rPr lang="tr-TR" dirty="0" smtClean="0">
                <a:solidFill>
                  <a:schemeClr val="tx1"/>
                </a:solidFill>
                <a:latin typeface="Times New Roman" panose="02020603050405020304" pitchFamily="18" charset="0"/>
                <a:cs typeface="Times New Roman" panose="02020603050405020304" pitchFamily="18" charset="0"/>
              </a:rPr>
              <a:t>.</a:t>
            </a:r>
          </a:p>
          <a:p>
            <a:pPr algn="just"/>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Nihayet belli konularda mutabakat sağlandı ve 34 maddeden oluşan </a:t>
            </a:r>
            <a:r>
              <a:rPr lang="tr-TR" b="1" dirty="0">
                <a:solidFill>
                  <a:schemeClr val="tx1"/>
                </a:solidFill>
                <a:latin typeface="Times New Roman" panose="02020603050405020304" pitchFamily="18" charset="0"/>
                <a:cs typeface="Times New Roman" panose="02020603050405020304" pitchFamily="18" charset="0"/>
              </a:rPr>
              <a:t>Paris Antlaşması</a:t>
            </a:r>
            <a:r>
              <a:rPr lang="tr-TR" dirty="0">
                <a:solidFill>
                  <a:schemeClr val="tx1"/>
                </a:solidFill>
                <a:latin typeface="Times New Roman" panose="02020603050405020304" pitchFamily="18" charset="0"/>
                <a:cs typeface="Times New Roman" panose="02020603050405020304" pitchFamily="18" charset="0"/>
              </a:rPr>
              <a:t> imzalandı (30 Mart 1856).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Aynı </a:t>
            </a:r>
            <a:r>
              <a:rPr lang="tr-TR" dirty="0">
                <a:solidFill>
                  <a:schemeClr val="tx1"/>
                </a:solidFill>
                <a:latin typeface="Times New Roman" panose="02020603050405020304" pitchFamily="18" charset="0"/>
                <a:cs typeface="Times New Roman" panose="02020603050405020304" pitchFamily="18" charset="0"/>
              </a:rPr>
              <a:t>tarihte Boğazlar mukavelesi hakkında ve Rusya ile Karadeniz’de bulundurulacak kuvvetlere dair protokol imzalandı. </a:t>
            </a:r>
            <a:endParaRPr lang="tr-TR" dirty="0" smtClean="0">
              <a:solidFill>
                <a:schemeClr val="tx1"/>
              </a:solidFill>
              <a:latin typeface="Times New Roman" panose="02020603050405020304" pitchFamily="18" charset="0"/>
              <a:cs typeface="Times New Roman" panose="02020603050405020304" pitchFamily="18" charset="0"/>
            </a:endParaRPr>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10</a:t>
            </a:fld>
            <a:endParaRPr lang="tr-TR"/>
          </a:p>
        </p:txBody>
      </p:sp>
    </p:spTree>
    <p:extLst>
      <p:ext uri="{BB962C8B-B14F-4D97-AF65-F5344CB8AC3E}">
        <p14:creationId xmlns:p14="http://schemas.microsoft.com/office/powerpoint/2010/main" xmlns="" val="1131743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008500"/>
            <a:ext cx="7626002" cy="523220"/>
          </a:xfrm>
        </p:spPr>
        <p:txBody>
          <a:bodyPr/>
          <a:lstStyle/>
          <a:p>
            <a:r>
              <a:rPr lang="tr-TR" sz="2800" b="1" dirty="0"/>
              <a:t>2.3. Tanzimat Dönemi Siyasi Olayları </a:t>
            </a:r>
          </a:p>
        </p:txBody>
      </p:sp>
      <p:sp>
        <p:nvSpPr>
          <p:cNvPr id="6" name="Content Placeholder 5"/>
          <p:cNvSpPr>
            <a:spLocks noGrp="1"/>
          </p:cNvSpPr>
          <p:nvPr>
            <p:ph sz="quarter" idx="10"/>
          </p:nvPr>
        </p:nvSpPr>
        <p:spPr>
          <a:xfrm>
            <a:off x="174691" y="1795383"/>
            <a:ext cx="8826434" cy="4675756"/>
          </a:xfrm>
        </p:spPr>
        <p:txBody>
          <a:bodyPr>
            <a:normAutofit fontScale="85000" lnSpcReduction="20000"/>
          </a:bodyPr>
          <a:lstStyle/>
          <a:p>
            <a:pPr algn="just"/>
            <a:r>
              <a:rPr lang="tr-TR" dirty="0" smtClean="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2.3.6. Savaşa Son Veren 1856 Paris Antlaşması</a:t>
            </a:r>
          </a:p>
          <a:p>
            <a:pPr algn="just"/>
            <a:r>
              <a:rPr lang="tr-TR" dirty="0" smtClean="0">
                <a:solidFill>
                  <a:schemeClr val="tx1"/>
                </a:solidFill>
                <a:latin typeface="Times New Roman" panose="02020603050405020304" pitchFamily="18" charset="0"/>
                <a:cs typeface="Times New Roman" panose="02020603050405020304" pitchFamily="18" charset="0"/>
              </a:rPr>
              <a:t> 15 </a:t>
            </a:r>
            <a:r>
              <a:rPr lang="tr-TR" dirty="0">
                <a:solidFill>
                  <a:schemeClr val="tx1"/>
                </a:solidFill>
                <a:latin typeface="Times New Roman" panose="02020603050405020304" pitchFamily="18" charset="0"/>
                <a:cs typeface="Times New Roman" panose="02020603050405020304" pitchFamily="18" charset="0"/>
              </a:rPr>
              <a:t>Nisan 1856’da Fransa, İngiltere ve Avusturya arasında Osmanlı İmparatorluğu’nun </a:t>
            </a:r>
            <a:r>
              <a:rPr lang="tr-TR" b="1" dirty="0">
                <a:solidFill>
                  <a:schemeClr val="tx1"/>
                </a:solidFill>
                <a:latin typeface="Times New Roman" panose="02020603050405020304" pitchFamily="18" charset="0"/>
                <a:cs typeface="Times New Roman" panose="02020603050405020304" pitchFamily="18" charset="0"/>
              </a:rPr>
              <a:t>toprak bütünlüğünü garanti</a:t>
            </a:r>
            <a:r>
              <a:rPr lang="tr-TR" dirty="0">
                <a:solidFill>
                  <a:schemeClr val="tx1"/>
                </a:solidFill>
                <a:latin typeface="Times New Roman" panose="02020603050405020304" pitchFamily="18" charset="0"/>
                <a:cs typeface="Times New Roman" panose="02020603050405020304" pitchFamily="18" charset="0"/>
              </a:rPr>
              <a:t> antlaşması yapıldı. </a:t>
            </a:r>
          </a:p>
          <a:p>
            <a:pPr algn="just"/>
            <a:r>
              <a:rPr lang="tr-TR">
                <a:solidFill>
                  <a:schemeClr val="tx1"/>
                </a:solidFill>
                <a:latin typeface="Times New Roman" panose="02020603050405020304" pitchFamily="18" charset="0"/>
                <a:cs typeface="Times New Roman" panose="02020603050405020304" pitchFamily="18" charset="0"/>
              </a:rPr>
              <a:t>Paris </a:t>
            </a:r>
            <a:r>
              <a:rPr lang="tr-TR" smtClean="0">
                <a:solidFill>
                  <a:schemeClr val="tx1"/>
                </a:solidFill>
                <a:latin typeface="Times New Roman" panose="02020603050405020304" pitchFamily="18" charset="0"/>
                <a:cs typeface="Times New Roman" panose="02020603050405020304" pitchFamily="18" charset="0"/>
              </a:rPr>
              <a:t>Antlaşması </a:t>
            </a:r>
            <a:r>
              <a:rPr lang="tr-TR" dirty="0">
                <a:solidFill>
                  <a:schemeClr val="tx1"/>
                </a:solidFill>
                <a:latin typeface="Times New Roman" panose="02020603050405020304" pitchFamily="18" charset="0"/>
                <a:cs typeface="Times New Roman" panose="02020603050405020304" pitchFamily="18" charset="0"/>
              </a:rPr>
              <a:t>ile Karadeniz’in tarafsızlaştırılması ve silahtan arındırılması kabul ediliyordu. </a:t>
            </a:r>
          </a:p>
          <a:p>
            <a:pPr algn="just"/>
            <a:r>
              <a:rPr lang="tr-TR" dirty="0" smtClean="0">
                <a:solidFill>
                  <a:schemeClr val="tx1"/>
                </a:solidFill>
                <a:latin typeface="Times New Roman" panose="02020603050405020304" pitchFamily="18" charset="0"/>
                <a:cs typeface="Times New Roman" panose="02020603050405020304" pitchFamily="18" charset="0"/>
              </a:rPr>
              <a:t> Paris’teki </a:t>
            </a:r>
            <a:r>
              <a:rPr lang="tr-TR" dirty="0">
                <a:solidFill>
                  <a:schemeClr val="tx1"/>
                </a:solidFill>
                <a:latin typeface="Times New Roman" panose="02020603050405020304" pitchFamily="18" charset="0"/>
                <a:cs typeface="Times New Roman" panose="02020603050405020304" pitchFamily="18" charset="0"/>
              </a:rPr>
              <a:t>en önemli konuyu </a:t>
            </a:r>
            <a:r>
              <a:rPr lang="tr-TR">
                <a:solidFill>
                  <a:schemeClr val="tx1"/>
                </a:solidFill>
                <a:latin typeface="Times New Roman" panose="02020603050405020304" pitchFamily="18" charset="0"/>
                <a:cs typeface="Times New Roman" panose="02020603050405020304" pitchFamily="18" charset="0"/>
              </a:rPr>
              <a:t>Osmanlı </a:t>
            </a:r>
            <a:r>
              <a:rPr lang="tr-TR" smtClean="0">
                <a:solidFill>
                  <a:schemeClr val="tx1"/>
                </a:solidFill>
                <a:latin typeface="Times New Roman" panose="02020603050405020304" pitchFamily="18" charset="0"/>
                <a:cs typeface="Times New Roman" panose="02020603050405020304" pitchFamily="18" charset="0"/>
              </a:rPr>
              <a:t>Gayrimüslimlerinin </a:t>
            </a:r>
            <a:r>
              <a:rPr lang="tr-TR" dirty="0">
                <a:solidFill>
                  <a:schemeClr val="tx1"/>
                </a:solidFill>
                <a:latin typeface="Times New Roman" panose="02020603050405020304" pitchFamily="18" charset="0"/>
                <a:cs typeface="Times New Roman" panose="02020603050405020304" pitchFamily="18" charset="0"/>
              </a:rPr>
              <a:t>hukukî durumuyla ilgili yeni düzenlemeler oluşturdu.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18 </a:t>
            </a:r>
            <a:r>
              <a:rPr lang="tr-TR" dirty="0">
                <a:solidFill>
                  <a:schemeClr val="tx1"/>
                </a:solidFill>
                <a:latin typeface="Times New Roman" panose="02020603050405020304" pitchFamily="18" charset="0"/>
                <a:cs typeface="Times New Roman" panose="02020603050405020304" pitchFamily="18" charset="0"/>
              </a:rPr>
              <a:t>Şubat tarihinde bu hususta bir Islahat </a:t>
            </a:r>
            <a:r>
              <a:rPr lang="tr-TR">
                <a:solidFill>
                  <a:schemeClr val="tx1"/>
                </a:solidFill>
                <a:latin typeface="Times New Roman" panose="02020603050405020304" pitchFamily="18" charset="0"/>
                <a:cs typeface="Times New Roman" panose="02020603050405020304" pitchFamily="18" charset="0"/>
              </a:rPr>
              <a:t>Fermanı </a:t>
            </a:r>
            <a:r>
              <a:rPr lang="tr-TR" smtClean="0">
                <a:solidFill>
                  <a:schemeClr val="tx1"/>
                </a:solidFill>
                <a:latin typeface="Times New Roman" panose="02020603050405020304" pitchFamily="18" charset="0"/>
                <a:cs typeface="Times New Roman" panose="02020603050405020304" pitchFamily="18" charset="0"/>
              </a:rPr>
              <a:t>neşredilmişti.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Antlaşmayı </a:t>
            </a:r>
            <a:r>
              <a:rPr lang="tr-TR" dirty="0">
                <a:solidFill>
                  <a:schemeClr val="tx1"/>
                </a:solidFill>
                <a:latin typeface="Times New Roman" panose="02020603050405020304" pitchFamily="18" charset="0"/>
                <a:cs typeface="Times New Roman" panose="02020603050405020304" pitchFamily="18" charset="0"/>
              </a:rPr>
              <a:t>imzalayan devletler, Babıâli’nin bağımsızlığının ve toprak bütünlüğünün garantisini genel çıkarlarının ayrılmaz bir parçası olarak gördüklerini ilan ettiler</a:t>
            </a:r>
            <a:r>
              <a:rPr lang="tr-TR" dirty="0" smtClean="0">
                <a:solidFill>
                  <a:schemeClr val="tx1"/>
                </a:solidFill>
                <a:latin typeface="Times New Roman" panose="02020603050405020304" pitchFamily="18" charset="0"/>
                <a:cs typeface="Times New Roman" panose="02020603050405020304" pitchFamily="18" charset="0"/>
              </a:rPr>
              <a:t>.</a:t>
            </a:r>
            <a:endParaRPr lang="tr-TR" dirty="0">
              <a:solidFill>
                <a:schemeClr val="tx1"/>
              </a:solidFill>
              <a:latin typeface="Times New Roman" panose="02020603050405020304" pitchFamily="18" charset="0"/>
              <a:cs typeface="Times New Roman" panose="02020603050405020304" pitchFamily="18" charset="0"/>
            </a:endParaRPr>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11</a:t>
            </a:fld>
            <a:endParaRPr lang="tr-TR"/>
          </a:p>
        </p:txBody>
      </p:sp>
    </p:spTree>
    <p:extLst>
      <p:ext uri="{BB962C8B-B14F-4D97-AF65-F5344CB8AC3E}">
        <p14:creationId xmlns:p14="http://schemas.microsoft.com/office/powerpoint/2010/main" xmlns="" val="77248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46725"/>
            <a:ext cx="7626002" cy="1384995"/>
          </a:xfrm>
        </p:spPr>
        <p:txBody>
          <a:bodyPr/>
          <a:lstStyle/>
          <a:p>
            <a:r>
              <a:rPr lang="tr-TR" sz="2800" b="1" dirty="0"/>
              <a:t>2.4. Osmanlı Müslim-Gayrimüslim İlişkilerinde Yeni Dönem: 1856 Islahat Fermanı’nın İlanı ve Önemi</a:t>
            </a:r>
          </a:p>
        </p:txBody>
      </p:sp>
      <p:sp>
        <p:nvSpPr>
          <p:cNvPr id="6" name="Content Placeholder 5"/>
          <p:cNvSpPr>
            <a:spLocks noGrp="1"/>
          </p:cNvSpPr>
          <p:nvPr>
            <p:ph sz="quarter" idx="10"/>
          </p:nvPr>
        </p:nvSpPr>
        <p:spPr>
          <a:xfrm>
            <a:off x="174691" y="1795383"/>
            <a:ext cx="8826434" cy="4675756"/>
          </a:xfrm>
        </p:spPr>
        <p:txBody>
          <a:bodyPr>
            <a:normAutofit fontScale="55000" lnSpcReduction="20000"/>
          </a:bodyPr>
          <a:lstStyle/>
          <a:p>
            <a:pPr algn="just"/>
            <a:r>
              <a:rPr lang="tr-TR" dirty="0" smtClean="0">
                <a:solidFill>
                  <a:schemeClr val="tx1"/>
                </a:solidFill>
                <a:latin typeface="Times New Roman" panose="02020603050405020304" pitchFamily="18" charset="0"/>
                <a:cs typeface="Times New Roman" panose="02020603050405020304" pitchFamily="18" charset="0"/>
              </a:rPr>
              <a:t> Osmanlı </a:t>
            </a:r>
            <a:r>
              <a:rPr lang="tr-TR" dirty="0">
                <a:solidFill>
                  <a:schemeClr val="tx1"/>
                </a:solidFill>
                <a:latin typeface="Times New Roman" panose="02020603050405020304" pitchFamily="18" charset="0"/>
                <a:cs typeface="Times New Roman" panose="02020603050405020304" pitchFamily="18" charset="0"/>
              </a:rPr>
              <a:t>devlet adamları ile yabancı diplomatlardan oluşan heyetin çalışmasıyla hazırlanan </a:t>
            </a:r>
            <a:r>
              <a:rPr lang="tr-TR" b="1" dirty="0">
                <a:solidFill>
                  <a:schemeClr val="tx1"/>
                </a:solidFill>
                <a:latin typeface="Times New Roman" panose="02020603050405020304" pitchFamily="18" charset="0"/>
                <a:cs typeface="Times New Roman" panose="02020603050405020304" pitchFamily="18" charset="0"/>
              </a:rPr>
              <a:t>Islahat Fermanı</a:t>
            </a:r>
            <a:r>
              <a:rPr lang="tr-TR" dirty="0">
                <a:solidFill>
                  <a:schemeClr val="tx1"/>
                </a:solidFill>
                <a:latin typeface="Times New Roman" panose="02020603050405020304" pitchFamily="18" charset="0"/>
                <a:cs typeface="Times New Roman" panose="02020603050405020304" pitchFamily="18" charset="0"/>
              </a:rPr>
              <a:t>, 18 Şubat 1856 Pazartesi gününde </a:t>
            </a:r>
            <a:r>
              <a:rPr lang="tr-TR" dirty="0" smtClean="0">
                <a:solidFill>
                  <a:schemeClr val="tx1"/>
                </a:solidFill>
                <a:latin typeface="Times New Roman" panose="02020603050405020304" pitchFamily="18" charset="0"/>
                <a:cs typeface="Times New Roman" panose="02020603050405020304" pitchFamily="18" charset="0"/>
              </a:rPr>
              <a:t>ilan edildi</a:t>
            </a:r>
            <a:endParaRPr lang="tr-TR" dirty="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Ferman’da</a:t>
            </a:r>
          </a:p>
          <a:p>
            <a:pPr algn="just"/>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Tebaanın can, mal, ırz ve namus dokunulmazlığı,</a:t>
            </a:r>
          </a:p>
          <a:p>
            <a:pPr algn="just"/>
            <a:r>
              <a:rPr lang="tr-TR" dirty="0">
                <a:solidFill>
                  <a:schemeClr val="tx1"/>
                </a:solidFill>
                <a:latin typeface="Times New Roman" panose="02020603050405020304" pitchFamily="18" charset="0"/>
                <a:cs typeface="Times New Roman" panose="02020603050405020304" pitchFamily="18" charset="0"/>
              </a:rPr>
              <a:t>- Gayrimüslimlere eskiden verilen ayrıcalıkların sürdürüleceği ve kimsenin dinine karışılmayacağı, </a:t>
            </a:r>
          </a:p>
          <a:p>
            <a:pPr algn="just"/>
            <a:r>
              <a:rPr lang="tr-TR" dirty="0">
                <a:solidFill>
                  <a:schemeClr val="tx1"/>
                </a:solidFill>
                <a:latin typeface="Times New Roman" panose="02020603050405020304" pitchFamily="18" charset="0"/>
                <a:cs typeface="Times New Roman" panose="02020603050405020304" pitchFamily="18" charset="0"/>
              </a:rPr>
              <a:t>- Bütün dini törenlerin serbestçe yapılabileceği,</a:t>
            </a:r>
          </a:p>
          <a:p>
            <a:pPr algn="just"/>
            <a:r>
              <a:rPr lang="tr-TR" dirty="0">
                <a:solidFill>
                  <a:schemeClr val="tx1"/>
                </a:solidFill>
                <a:latin typeface="Times New Roman" panose="02020603050405020304" pitchFamily="18" charset="0"/>
                <a:cs typeface="Times New Roman" panose="02020603050405020304" pitchFamily="18" charset="0"/>
              </a:rPr>
              <a:t>- Vergiler ve diğer alanlarda eşitlik,</a:t>
            </a:r>
          </a:p>
          <a:p>
            <a:pPr algn="just"/>
            <a:r>
              <a:rPr lang="tr-TR" dirty="0">
                <a:solidFill>
                  <a:schemeClr val="tx1"/>
                </a:solidFill>
                <a:latin typeface="Times New Roman" panose="02020603050405020304" pitchFamily="18" charset="0"/>
                <a:cs typeface="Times New Roman" panose="02020603050405020304" pitchFamily="18" charset="0"/>
              </a:rPr>
              <a:t>- İltizam usulünün kaldırılması ve verginin doğrudan alınması,</a:t>
            </a:r>
          </a:p>
          <a:p>
            <a:pPr algn="just"/>
            <a:r>
              <a:rPr lang="tr-TR" dirty="0">
                <a:solidFill>
                  <a:schemeClr val="tx1"/>
                </a:solidFill>
                <a:latin typeface="Times New Roman" panose="02020603050405020304" pitchFamily="18" charset="0"/>
                <a:cs typeface="Times New Roman" panose="02020603050405020304" pitchFamily="18" charset="0"/>
              </a:rPr>
              <a:t>- Din farklılıklarına bakılmaksızın her Osmanlı vatandaşının sivil ve askeri memuriyetlere atanabileceği,</a:t>
            </a:r>
          </a:p>
          <a:p>
            <a:pPr algn="just"/>
            <a:r>
              <a:rPr lang="tr-TR" dirty="0">
                <a:solidFill>
                  <a:schemeClr val="tx1"/>
                </a:solidFill>
                <a:latin typeface="Times New Roman" panose="02020603050405020304" pitchFamily="18" charset="0"/>
                <a:cs typeface="Times New Roman" panose="02020603050405020304" pitchFamily="18" charset="0"/>
              </a:rPr>
              <a:t>- Rüşvet ve iltimasla mücadele edileceği,</a:t>
            </a:r>
          </a:p>
          <a:p>
            <a:pPr algn="just"/>
            <a:r>
              <a:rPr lang="tr-TR" dirty="0">
                <a:solidFill>
                  <a:schemeClr val="tx1"/>
                </a:solidFill>
                <a:latin typeface="Times New Roman" panose="02020603050405020304" pitchFamily="18" charset="0"/>
                <a:cs typeface="Times New Roman" panose="02020603050405020304" pitchFamily="18" charset="0"/>
              </a:rPr>
              <a:t>- Müsadere usulünün ve işkencenin kaldırılması</a:t>
            </a:r>
          </a:p>
          <a:p>
            <a:pPr algn="just"/>
            <a:r>
              <a:rPr lang="tr-TR" dirty="0">
                <a:solidFill>
                  <a:schemeClr val="tx1"/>
                </a:solidFill>
                <a:latin typeface="Times New Roman" panose="02020603050405020304" pitchFamily="18" charset="0"/>
                <a:cs typeface="Times New Roman" panose="02020603050405020304" pitchFamily="18" charset="0"/>
              </a:rPr>
              <a:t>- Karma ticaret ve ceza mahkemeleri kurulması </a:t>
            </a:r>
          </a:p>
          <a:p>
            <a:pPr algn="just"/>
            <a:r>
              <a:rPr lang="tr-TR" dirty="0">
                <a:solidFill>
                  <a:schemeClr val="tx1"/>
                </a:solidFill>
                <a:latin typeface="Times New Roman" panose="02020603050405020304" pitchFamily="18" charset="0"/>
                <a:cs typeface="Times New Roman" panose="02020603050405020304" pitchFamily="18" charset="0"/>
              </a:rPr>
              <a:t>- Resmi yazışmalarda Gayrimüslimleri küçük düşürecek tabirlerin kullanılmaması. </a:t>
            </a:r>
          </a:p>
          <a:p>
            <a:pPr>
              <a:buNone/>
            </a:pPr>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12</a:t>
            </a:fld>
            <a:endParaRPr lang="tr-TR"/>
          </a:p>
        </p:txBody>
      </p:sp>
    </p:spTree>
    <p:extLst>
      <p:ext uri="{BB962C8B-B14F-4D97-AF65-F5344CB8AC3E}">
        <p14:creationId xmlns:p14="http://schemas.microsoft.com/office/powerpoint/2010/main" xmlns="" val="1536289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577613"/>
            <a:ext cx="7626002" cy="954107"/>
          </a:xfrm>
        </p:spPr>
        <p:txBody>
          <a:bodyPr/>
          <a:lstStyle/>
          <a:p>
            <a:r>
              <a:rPr lang="tr-TR" sz="2800" b="1" dirty="0"/>
              <a:t>2.5. Islahat Fermanı’na Tepkiler</a:t>
            </a:r>
            <a:br>
              <a:rPr lang="tr-TR" sz="2800" b="1" dirty="0"/>
            </a:br>
            <a:endParaRPr lang="tr-TR" sz="2800" b="1" dirty="0"/>
          </a:p>
        </p:txBody>
      </p:sp>
      <p:sp>
        <p:nvSpPr>
          <p:cNvPr id="6" name="Content Placeholder 5"/>
          <p:cNvSpPr>
            <a:spLocks noGrp="1"/>
          </p:cNvSpPr>
          <p:nvPr>
            <p:ph sz="quarter" idx="10"/>
          </p:nvPr>
        </p:nvSpPr>
        <p:spPr>
          <a:xfrm>
            <a:off x="174691" y="1795383"/>
            <a:ext cx="8826434" cy="4675756"/>
          </a:xfrm>
        </p:spPr>
        <p:txBody>
          <a:bodyPr>
            <a:normAutofit fontScale="70000" lnSpcReduction="20000"/>
          </a:bodyPr>
          <a:lstStyle/>
          <a:p>
            <a:r>
              <a:rPr lang="tr-TR" b="1" dirty="0">
                <a:solidFill>
                  <a:schemeClr val="tx1"/>
                </a:solidFill>
                <a:latin typeface="Times New Roman" panose="02020603050405020304" pitchFamily="18" charset="0"/>
                <a:cs typeface="Times New Roman" panose="02020603050405020304" pitchFamily="18" charset="0"/>
              </a:rPr>
              <a:t>2.5.1. </a:t>
            </a:r>
            <a:r>
              <a:rPr lang="tr-TR" b="1" dirty="0" smtClean="0">
                <a:solidFill>
                  <a:schemeClr val="tx1"/>
                </a:solidFill>
                <a:latin typeface="Times New Roman" panose="02020603050405020304" pitchFamily="18" charset="0"/>
                <a:cs typeface="Times New Roman" panose="02020603050405020304" pitchFamily="18" charset="0"/>
              </a:rPr>
              <a:t>Cidde Suriye ve Lübnan Olayları</a:t>
            </a:r>
            <a:endParaRPr lang="tr-TR" b="1" dirty="0">
              <a:solidFill>
                <a:schemeClr val="tx1"/>
              </a:solidFill>
              <a:latin typeface="Times New Roman" panose="02020603050405020304" pitchFamily="18" charset="0"/>
              <a:cs typeface="Times New Roman" panose="02020603050405020304" pitchFamily="18" charset="0"/>
            </a:endParaRPr>
          </a:p>
          <a:p>
            <a:r>
              <a:rPr lang="tr-TR" dirty="0"/>
              <a:t>Islahat Fermanı’nın ilan edilmesine karşı Müslümanlar tarafından gösterilen ilk büyük tepki 1858 de </a:t>
            </a:r>
            <a:r>
              <a:rPr lang="tr-TR" b="1" dirty="0"/>
              <a:t>Cidde</a:t>
            </a:r>
            <a:r>
              <a:rPr lang="tr-TR" dirty="0"/>
              <a:t>’de meydana </a:t>
            </a:r>
            <a:r>
              <a:rPr lang="tr-TR"/>
              <a:t>geldi </a:t>
            </a:r>
            <a:r>
              <a:rPr lang="tr-TR" smtClean="0"/>
              <a:t> ve ardından </a:t>
            </a:r>
            <a:r>
              <a:rPr lang="tr-TR" dirty="0"/>
              <a:t>Suriye ve Lübnan’a sıçradı. </a:t>
            </a:r>
            <a:endParaRPr lang="tr-TR" dirty="0" smtClean="0"/>
          </a:p>
          <a:p>
            <a:r>
              <a:rPr lang="tr-TR" dirty="0" smtClean="0"/>
              <a:t>Oldukça </a:t>
            </a:r>
            <a:r>
              <a:rPr lang="tr-TR" dirty="0"/>
              <a:t>kozmopolit bir etnik ve dini yapıya sahip olan bu coğrafyada Araplar, Türkmenler ve Kürtler’den meydana gelen Müslümanlar ile birlikte Nusayriler (Arap Alevileri); Lübnan ve Suriye’ye dağılmış olup karışık inançlarıyla dikkat çeken </a:t>
            </a:r>
            <a:r>
              <a:rPr lang="tr-TR" b="1" dirty="0"/>
              <a:t>Dürziler</a:t>
            </a:r>
            <a:r>
              <a:rPr lang="tr-TR" dirty="0"/>
              <a:t> ve özellikle Lübnan Dağları’ndaki Katolik Hıristiyan </a:t>
            </a:r>
            <a:r>
              <a:rPr lang="tr-TR" b="1" dirty="0"/>
              <a:t>Maruniler</a:t>
            </a:r>
            <a:r>
              <a:rPr lang="tr-TR" dirty="0"/>
              <a:t> yaşamaktaydı. </a:t>
            </a:r>
            <a:endParaRPr lang="tr-TR" dirty="0" smtClean="0"/>
          </a:p>
          <a:p>
            <a:r>
              <a:rPr lang="tr-TR" dirty="0" smtClean="0"/>
              <a:t>Osmanlı </a:t>
            </a:r>
            <a:r>
              <a:rPr lang="tr-TR" dirty="0"/>
              <a:t>hükümeti ayaklanmayı bastırmak, Avrupa müdahalesini önlemek için Hariciye Nazırı </a:t>
            </a:r>
            <a:r>
              <a:rPr lang="tr-TR" b="1" dirty="0"/>
              <a:t>Keçecizade Fuat Paşa</a:t>
            </a:r>
            <a:r>
              <a:rPr lang="tr-TR" dirty="0"/>
              <a:t>’yı geniş yetkilerle </a:t>
            </a:r>
            <a:r>
              <a:rPr lang="tr-TR"/>
              <a:t>önce </a:t>
            </a:r>
            <a:r>
              <a:rPr lang="tr-TR" smtClean="0"/>
              <a:t>Beyrut’a, </a:t>
            </a:r>
            <a:r>
              <a:rPr lang="tr-TR" dirty="0"/>
              <a:t>sonra Şam’a gönderdi. Krizin kesin olarak bitmesi için İstanbul’da da görüşmeler yapıldı. </a:t>
            </a:r>
            <a:endParaRPr lang="tr-TR" dirty="0" smtClean="0"/>
          </a:p>
          <a:p>
            <a:r>
              <a:rPr lang="tr-TR" dirty="0" smtClean="0"/>
              <a:t>Nihayet </a:t>
            </a:r>
            <a:r>
              <a:rPr lang="tr-TR" dirty="0"/>
              <a:t>9 Haziran 1861 tarihli 17 maddeden oluşan ve özerkliği düzenleyen bir </a:t>
            </a:r>
            <a:r>
              <a:rPr lang="tr-TR" b="1" dirty="0"/>
              <a:t>Lübnan Nizamnamesi</a:t>
            </a:r>
            <a:r>
              <a:rPr lang="tr-TR" dirty="0"/>
              <a:t> üzerinde anlaşıldı. Bu nizamname ile Lübnan ayrı bir sancak (mutasarrıflık) olacaktı ve yönetimine Osmanlı tarafından, bölge dışından olmak üzere, bir Hıristiyan vali atanacaktı. </a:t>
            </a:r>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13</a:t>
            </a:fld>
            <a:endParaRPr lang="tr-TR"/>
          </a:p>
        </p:txBody>
      </p:sp>
    </p:spTree>
    <p:extLst>
      <p:ext uri="{BB962C8B-B14F-4D97-AF65-F5344CB8AC3E}">
        <p14:creationId xmlns:p14="http://schemas.microsoft.com/office/powerpoint/2010/main" xmlns="" val="2327079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577613"/>
            <a:ext cx="7626002" cy="954107"/>
          </a:xfrm>
        </p:spPr>
        <p:txBody>
          <a:bodyPr/>
          <a:lstStyle/>
          <a:p>
            <a:r>
              <a:rPr lang="tr-TR" sz="2800" b="1" dirty="0"/>
              <a:t>2.5. Islahat Fermanı’na Tepkiler</a:t>
            </a:r>
            <a:br>
              <a:rPr lang="tr-TR" sz="2800" b="1" dirty="0"/>
            </a:br>
            <a:endParaRPr lang="tr-TR" sz="2800" b="1" dirty="0"/>
          </a:p>
        </p:txBody>
      </p:sp>
      <p:sp>
        <p:nvSpPr>
          <p:cNvPr id="6" name="Content Placeholder 5"/>
          <p:cNvSpPr>
            <a:spLocks noGrp="1"/>
          </p:cNvSpPr>
          <p:nvPr>
            <p:ph sz="quarter" idx="10"/>
          </p:nvPr>
        </p:nvSpPr>
        <p:spPr>
          <a:xfrm>
            <a:off x="174691" y="1795383"/>
            <a:ext cx="8826434" cy="4675756"/>
          </a:xfrm>
        </p:spPr>
        <p:txBody>
          <a:bodyPr>
            <a:normAutofit fontScale="70000" lnSpcReduction="20000"/>
          </a:bodyPr>
          <a:lstStyle/>
          <a:p>
            <a:pPr algn="just"/>
            <a:r>
              <a:rPr lang="tr-TR" b="1" dirty="0">
                <a:solidFill>
                  <a:schemeClr val="tx1"/>
                </a:solidFill>
                <a:latin typeface="Times New Roman" panose="02020603050405020304" pitchFamily="18" charset="0"/>
                <a:cs typeface="Times New Roman" panose="02020603050405020304" pitchFamily="18" charset="0"/>
              </a:rPr>
              <a:t>2.5.2. Sultan Abdülmecit’e </a:t>
            </a:r>
            <a:r>
              <a:rPr lang="tr-TR" b="1">
                <a:solidFill>
                  <a:schemeClr val="tx1"/>
                </a:solidFill>
                <a:latin typeface="Times New Roman" panose="02020603050405020304" pitchFamily="18" charset="0"/>
                <a:cs typeface="Times New Roman" panose="02020603050405020304" pitchFamily="18" charset="0"/>
              </a:rPr>
              <a:t>Darbe </a:t>
            </a:r>
            <a:r>
              <a:rPr lang="tr-TR" b="1" smtClean="0">
                <a:solidFill>
                  <a:schemeClr val="tx1"/>
                </a:solidFill>
                <a:latin typeface="Times New Roman" panose="02020603050405020304" pitchFamily="18" charset="0"/>
                <a:cs typeface="Times New Roman" panose="02020603050405020304" pitchFamily="18" charset="0"/>
              </a:rPr>
              <a:t>Girişimi: </a:t>
            </a:r>
            <a:r>
              <a:rPr lang="tr-TR" b="1" dirty="0">
                <a:solidFill>
                  <a:schemeClr val="tx1"/>
                </a:solidFill>
                <a:latin typeface="Times New Roman" panose="02020603050405020304" pitchFamily="18" charset="0"/>
                <a:cs typeface="Times New Roman" panose="02020603050405020304" pitchFamily="18" charset="0"/>
              </a:rPr>
              <a:t>1859 Kuleli Vak’ası</a:t>
            </a:r>
          </a:p>
          <a:p>
            <a:pPr algn="just"/>
            <a:r>
              <a:rPr lang="tr-TR" dirty="0">
                <a:solidFill>
                  <a:schemeClr val="tx1"/>
                </a:solidFill>
                <a:latin typeface="Times New Roman" panose="02020603050405020304" pitchFamily="18" charset="0"/>
                <a:cs typeface="Times New Roman" panose="02020603050405020304" pitchFamily="18" charset="0"/>
              </a:rPr>
              <a:t>Paris Antlaşması ve ilan edilen Islahat Fermanı, Osmanlı’nın iç işlerine Avrupa müdahalelerini artırmıştı.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Bu </a:t>
            </a:r>
            <a:r>
              <a:rPr lang="tr-TR" dirty="0">
                <a:solidFill>
                  <a:schemeClr val="tx1"/>
                </a:solidFill>
                <a:latin typeface="Times New Roman" panose="02020603050405020304" pitchFamily="18" charset="0"/>
                <a:cs typeface="Times New Roman" panose="02020603050405020304" pitchFamily="18" charset="0"/>
              </a:rPr>
              <a:t>durum Osmanlı’da çeşitli muhalefet gruplarının oluşmasına neden oldu.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Bu </a:t>
            </a:r>
            <a:r>
              <a:rPr lang="tr-TR" dirty="0">
                <a:solidFill>
                  <a:schemeClr val="tx1"/>
                </a:solidFill>
                <a:latin typeface="Times New Roman" panose="02020603050405020304" pitchFamily="18" charset="0"/>
                <a:cs typeface="Times New Roman" panose="02020603050405020304" pitchFamily="18" charset="0"/>
              </a:rPr>
              <a:t>karışık atmosfer içinde gizli bir ittifakın Sultan Abdülmecit’e suikast düzenleyip bir taht değişimi girişiminde bulunacakları tespit edildi.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Kendilerine </a:t>
            </a:r>
            <a:r>
              <a:rPr lang="tr-TR" b="1" dirty="0">
                <a:solidFill>
                  <a:schemeClr val="tx1"/>
                </a:solidFill>
                <a:latin typeface="Times New Roman" panose="02020603050405020304" pitchFamily="18" charset="0"/>
                <a:cs typeface="Times New Roman" panose="02020603050405020304" pitchFamily="18" charset="0"/>
              </a:rPr>
              <a:t>Fedai Cemiyeti</a:t>
            </a:r>
            <a:r>
              <a:rPr lang="tr-TR" dirty="0">
                <a:solidFill>
                  <a:schemeClr val="tx1"/>
                </a:solidFill>
                <a:latin typeface="Times New Roman" panose="02020603050405020304" pitchFamily="18" charset="0"/>
                <a:cs typeface="Times New Roman" panose="02020603050405020304" pitchFamily="18" charset="0"/>
              </a:rPr>
              <a:t> diyen bu grup bir takım müderris, şeyh, askeri ve sivil bürokratların yanı sıra çeşitli meslek sahibi kimselerden oluşuyordu. Başlarında </a:t>
            </a:r>
            <a:r>
              <a:rPr lang="tr-TR" b="1" dirty="0">
                <a:solidFill>
                  <a:schemeClr val="tx1"/>
                </a:solidFill>
                <a:latin typeface="Times New Roman" panose="02020603050405020304" pitchFamily="18" charset="0"/>
                <a:cs typeface="Times New Roman" panose="02020603050405020304" pitchFamily="18" charset="0"/>
              </a:rPr>
              <a:t>Süleymaniyeli Şeyh Ahmet Efendi</a:t>
            </a:r>
            <a:r>
              <a:rPr lang="tr-TR" dirty="0">
                <a:solidFill>
                  <a:schemeClr val="tx1"/>
                </a:solidFill>
                <a:latin typeface="Times New Roman" panose="02020603050405020304" pitchFamily="18" charset="0"/>
                <a:cs typeface="Times New Roman" panose="02020603050405020304" pitchFamily="18" charset="0"/>
              </a:rPr>
              <a:t> ve Rumeli ordusu feriklerinden </a:t>
            </a:r>
            <a:r>
              <a:rPr lang="tr-TR" b="1" dirty="0">
                <a:solidFill>
                  <a:schemeClr val="tx1"/>
                </a:solidFill>
                <a:latin typeface="Times New Roman" panose="02020603050405020304" pitchFamily="18" charset="0"/>
                <a:cs typeface="Times New Roman" panose="02020603050405020304" pitchFamily="18" charset="0"/>
              </a:rPr>
              <a:t>Hüseyin Daim Paşa</a:t>
            </a:r>
            <a:r>
              <a:rPr lang="tr-TR" dirty="0">
                <a:solidFill>
                  <a:schemeClr val="tx1"/>
                </a:solidFill>
                <a:latin typeface="Times New Roman" panose="02020603050405020304" pitchFamily="18" charset="0"/>
                <a:cs typeface="Times New Roman" panose="02020603050405020304" pitchFamily="18" charset="0"/>
              </a:rPr>
              <a:t> bulunuyordu.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Bu </a:t>
            </a:r>
            <a:r>
              <a:rPr lang="tr-TR" dirty="0">
                <a:solidFill>
                  <a:schemeClr val="tx1"/>
                </a:solidFill>
                <a:latin typeface="Times New Roman" panose="02020603050405020304" pitchFamily="18" charset="0"/>
                <a:cs typeface="Times New Roman" panose="02020603050405020304" pitchFamily="18" charset="0"/>
              </a:rPr>
              <a:t>ikili Kırım Savaşı sırasında Kafkas cephesinde tanışmışlardı. </a:t>
            </a:r>
          </a:p>
          <a:p>
            <a:pPr algn="just"/>
            <a:r>
              <a:rPr lang="tr-TR" dirty="0">
                <a:solidFill>
                  <a:schemeClr val="tx1"/>
                </a:solidFill>
                <a:latin typeface="Times New Roman" panose="02020603050405020304" pitchFamily="18" charset="0"/>
                <a:cs typeface="Times New Roman" panose="02020603050405020304" pitchFamily="18" charset="0"/>
              </a:rPr>
              <a:t>Suikast girişimi 14 Eylül 1859 tarihli bir ihbarla ortaya çıktı.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Cemiyet </a:t>
            </a:r>
            <a:r>
              <a:rPr lang="tr-TR" dirty="0">
                <a:solidFill>
                  <a:schemeClr val="tx1"/>
                </a:solidFill>
                <a:latin typeface="Times New Roman" panose="02020603050405020304" pitchFamily="18" charset="0"/>
                <a:cs typeface="Times New Roman" panose="02020603050405020304" pitchFamily="18" charset="0"/>
              </a:rPr>
              <a:t>üyeleri tek tek toplanarak Kuleli Askeri Kışlası’na götürüp sorgulandı.  8 Ekim 1859’da olay açıklığa kavuşturuldu. Yargılama sonucu cemiyetin elebaşları idama ve diğer üyeler ise muhtelif cezalara çarptırıldı. </a:t>
            </a:r>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14</a:t>
            </a:fld>
            <a:endParaRPr lang="tr-TR"/>
          </a:p>
        </p:txBody>
      </p:sp>
    </p:spTree>
    <p:extLst>
      <p:ext uri="{BB962C8B-B14F-4D97-AF65-F5344CB8AC3E}">
        <p14:creationId xmlns:p14="http://schemas.microsoft.com/office/powerpoint/2010/main" xmlns="" val="1295530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46725"/>
            <a:ext cx="7626002" cy="1384995"/>
          </a:xfrm>
        </p:spPr>
        <p:txBody>
          <a:bodyPr/>
          <a:lstStyle/>
          <a:p>
            <a:r>
              <a:rPr lang="tr-TR" sz="2800" b="1" dirty="0"/>
              <a:t>2.6. Tanzimat Sürecinin Son Evresi: Sultan Abdülaziz Dönemi ve Reformları </a:t>
            </a:r>
            <a:r>
              <a:rPr lang="tr-TR" sz="2800" b="1" dirty="0" smtClean="0"/>
              <a:t/>
            </a:r>
            <a:br>
              <a:rPr lang="tr-TR" sz="2800" b="1" dirty="0" smtClean="0"/>
            </a:br>
            <a:r>
              <a:rPr lang="tr-TR" sz="2800" b="1" dirty="0" smtClean="0"/>
              <a:t>(</a:t>
            </a:r>
            <a:r>
              <a:rPr lang="tr-TR" sz="2800" b="1" dirty="0"/>
              <a:t>1861-1876)    </a:t>
            </a:r>
          </a:p>
        </p:txBody>
      </p:sp>
      <p:sp>
        <p:nvSpPr>
          <p:cNvPr id="6" name="Content Placeholder 5"/>
          <p:cNvSpPr>
            <a:spLocks noGrp="1"/>
          </p:cNvSpPr>
          <p:nvPr>
            <p:ph sz="quarter" idx="10"/>
          </p:nvPr>
        </p:nvSpPr>
        <p:spPr>
          <a:xfrm>
            <a:off x="174691" y="1795383"/>
            <a:ext cx="8826434" cy="4675756"/>
          </a:xfrm>
        </p:spPr>
        <p:txBody>
          <a:bodyPr>
            <a:normAutofit fontScale="70000" lnSpcReduction="20000"/>
          </a:bodyPr>
          <a:lstStyle/>
          <a:p>
            <a:pPr algn="just"/>
            <a:r>
              <a:rPr lang="tr-TR" dirty="0" smtClean="0"/>
              <a:t> </a:t>
            </a:r>
            <a:r>
              <a:rPr lang="tr-TR" b="1" dirty="0">
                <a:solidFill>
                  <a:schemeClr val="tx1"/>
                </a:solidFill>
                <a:latin typeface="Times New Roman" panose="02020603050405020304" pitchFamily="18" charset="0"/>
                <a:cs typeface="Times New Roman" panose="02020603050405020304" pitchFamily="18" charset="0"/>
              </a:rPr>
              <a:t>2.6.1. Sultan Abdülaziz’in Tahta Çıkışı ve Devletin Genel Durumu</a:t>
            </a:r>
          </a:p>
          <a:p>
            <a:pPr algn="just"/>
            <a:r>
              <a:rPr lang="tr-TR" dirty="0">
                <a:solidFill>
                  <a:schemeClr val="tx1"/>
                </a:solidFill>
                <a:latin typeface="Times New Roman" panose="02020603050405020304" pitchFamily="18" charset="0"/>
                <a:cs typeface="Times New Roman" panose="02020603050405020304" pitchFamily="18" charset="0"/>
              </a:rPr>
              <a:t>Veliaht Abdülaziz, Abdülmecit’in beklenmedik ölümü üzerine, 31 yaşında tahta çıktı.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 Avrupalılar </a:t>
            </a:r>
            <a:r>
              <a:rPr lang="tr-TR" dirty="0">
                <a:solidFill>
                  <a:schemeClr val="tx1"/>
                </a:solidFill>
                <a:latin typeface="Times New Roman" panose="02020603050405020304" pitchFamily="18" charset="0"/>
                <a:cs typeface="Times New Roman" panose="02020603050405020304" pitchFamily="18" charset="0"/>
              </a:rPr>
              <a:t>Abdülaziz’in Tanzimat ve Islahat sürecinden vazgeçmesinden endişe ediyorlardı.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Sultan </a:t>
            </a:r>
            <a:r>
              <a:rPr lang="tr-TR" dirty="0">
                <a:solidFill>
                  <a:schemeClr val="tx1"/>
                </a:solidFill>
                <a:latin typeface="Times New Roman" panose="02020603050405020304" pitchFamily="18" charset="0"/>
                <a:cs typeface="Times New Roman" panose="02020603050405020304" pitchFamily="18" charset="0"/>
              </a:rPr>
              <a:t>bu endişeleri gidermek maksadıyla bir ferman yayınladı.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Padişah</a:t>
            </a:r>
            <a:r>
              <a:rPr lang="tr-TR" dirty="0">
                <a:solidFill>
                  <a:schemeClr val="tx1"/>
                </a:solidFill>
                <a:latin typeface="Times New Roman" panose="02020603050405020304" pitchFamily="18" charset="0"/>
                <a:cs typeface="Times New Roman" panose="02020603050405020304" pitchFamily="18" charset="0"/>
              </a:rPr>
              <a:t>, Tanzimat’a devam etmek istediğini ve bunu göstermek için eski hükümeti aynen iş başında bıraktığını bildiriyordu. </a:t>
            </a:r>
          </a:p>
          <a:p>
            <a:pPr algn="just"/>
            <a:r>
              <a:rPr lang="tr-TR" dirty="0">
                <a:solidFill>
                  <a:schemeClr val="tx1"/>
                </a:solidFill>
                <a:latin typeface="Times New Roman" panose="02020603050405020304" pitchFamily="18" charset="0"/>
                <a:cs typeface="Times New Roman" panose="02020603050405020304" pitchFamily="18" charset="0"/>
              </a:rPr>
              <a:t>Abdülaziz ilk olarak ekonomiye el attı.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Saraydaki </a:t>
            </a:r>
            <a:r>
              <a:rPr lang="tr-TR" dirty="0">
                <a:solidFill>
                  <a:schemeClr val="tx1"/>
                </a:solidFill>
                <a:latin typeface="Times New Roman" panose="02020603050405020304" pitchFamily="18" charset="0"/>
                <a:cs typeface="Times New Roman" panose="02020603050405020304" pitchFamily="18" charset="0"/>
              </a:rPr>
              <a:t>altın ve gümüş kapları dahi </a:t>
            </a:r>
            <a:r>
              <a:rPr lang="tr-TR" b="1" dirty="0">
                <a:solidFill>
                  <a:schemeClr val="tx1"/>
                </a:solidFill>
                <a:latin typeface="Times New Roman" panose="02020603050405020304" pitchFamily="18" charset="0"/>
                <a:cs typeface="Times New Roman" panose="02020603050405020304" pitchFamily="18" charset="0"/>
              </a:rPr>
              <a:t>Darphane’</a:t>
            </a:r>
            <a:r>
              <a:rPr lang="tr-TR" dirty="0">
                <a:solidFill>
                  <a:schemeClr val="tx1"/>
                </a:solidFill>
                <a:latin typeface="Times New Roman" panose="02020603050405020304" pitchFamily="18" charset="0"/>
                <a:cs typeface="Times New Roman" panose="02020603050405020304" pitchFamily="18" charset="0"/>
              </a:rPr>
              <a:t>ye devretti.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1862’de </a:t>
            </a:r>
            <a:r>
              <a:rPr lang="tr-TR" dirty="0">
                <a:solidFill>
                  <a:schemeClr val="tx1"/>
                </a:solidFill>
                <a:latin typeface="Times New Roman" panose="02020603050405020304" pitchFamily="18" charset="0"/>
                <a:cs typeface="Times New Roman" panose="02020603050405020304" pitchFamily="18" charset="0"/>
              </a:rPr>
              <a:t>para (kaime) ile ilgili tedbirler alındı.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1841 </a:t>
            </a:r>
            <a:r>
              <a:rPr lang="tr-TR" dirty="0">
                <a:solidFill>
                  <a:schemeClr val="tx1"/>
                </a:solidFill>
                <a:latin typeface="Times New Roman" panose="02020603050405020304" pitchFamily="18" charset="0"/>
                <a:cs typeface="Times New Roman" panose="02020603050405020304" pitchFamily="18" charset="0"/>
              </a:rPr>
              <a:t>yılında piyasaya sürülen ve enfilasyona sebep olan para tedavülden çekildi.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Sultan</a:t>
            </a:r>
            <a:r>
              <a:rPr lang="tr-TR" dirty="0">
                <a:solidFill>
                  <a:schemeClr val="tx1"/>
                </a:solidFill>
                <a:latin typeface="Times New Roman" panose="02020603050405020304" pitchFamily="18" charset="0"/>
                <a:cs typeface="Times New Roman" panose="02020603050405020304" pitchFamily="18" charset="0"/>
              </a:rPr>
              <a:t>, ekonomik tedbirlere kendisi de uydu ve saray masraflarının azaltılmasına razı oldu. </a:t>
            </a:r>
          </a:p>
          <a:p>
            <a:endParaRPr lang="tr-TR" dirty="0"/>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15</a:t>
            </a:fld>
            <a:endParaRPr lang="tr-TR"/>
          </a:p>
        </p:txBody>
      </p:sp>
    </p:spTree>
    <p:extLst>
      <p:ext uri="{BB962C8B-B14F-4D97-AF65-F5344CB8AC3E}">
        <p14:creationId xmlns:p14="http://schemas.microsoft.com/office/powerpoint/2010/main" xmlns="" val="3084229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46725"/>
            <a:ext cx="7626002" cy="1384995"/>
          </a:xfrm>
        </p:spPr>
        <p:txBody>
          <a:bodyPr/>
          <a:lstStyle/>
          <a:p>
            <a:r>
              <a:rPr lang="tr-TR" sz="2800" b="1" dirty="0"/>
              <a:t>2.6. Tanzimat Sürecinin Son Evresi: Sultan Abdülaziz Dönemi ve Reformları </a:t>
            </a:r>
            <a:r>
              <a:rPr lang="tr-TR" sz="2800" b="1" dirty="0" smtClean="0"/>
              <a:t/>
            </a:r>
            <a:br>
              <a:rPr lang="tr-TR" sz="2800" b="1" dirty="0" smtClean="0"/>
            </a:br>
            <a:r>
              <a:rPr lang="tr-TR" sz="2800" b="1" dirty="0" smtClean="0"/>
              <a:t>(</a:t>
            </a:r>
            <a:r>
              <a:rPr lang="tr-TR" sz="2800" b="1" dirty="0"/>
              <a:t>1861-1876)    </a:t>
            </a:r>
          </a:p>
        </p:txBody>
      </p:sp>
      <p:sp>
        <p:nvSpPr>
          <p:cNvPr id="6" name="Content Placeholder 5"/>
          <p:cNvSpPr>
            <a:spLocks noGrp="1"/>
          </p:cNvSpPr>
          <p:nvPr>
            <p:ph sz="quarter" idx="10"/>
          </p:nvPr>
        </p:nvSpPr>
        <p:spPr>
          <a:xfrm>
            <a:off x="174691" y="1795383"/>
            <a:ext cx="8826434" cy="4675756"/>
          </a:xfrm>
        </p:spPr>
        <p:txBody>
          <a:bodyPr>
            <a:normAutofit fontScale="70000" lnSpcReduction="20000"/>
          </a:bodyPr>
          <a:lstStyle/>
          <a:p>
            <a:pPr algn="just"/>
            <a:r>
              <a:rPr lang="tr-TR" dirty="0" smtClean="0"/>
              <a:t> </a:t>
            </a:r>
            <a:r>
              <a:rPr lang="tr-TR" b="1" dirty="0">
                <a:solidFill>
                  <a:schemeClr val="tx1"/>
                </a:solidFill>
                <a:latin typeface="Times New Roman" panose="02020603050405020304" pitchFamily="18" charset="0"/>
                <a:cs typeface="Times New Roman" panose="02020603050405020304" pitchFamily="18" charset="0"/>
              </a:rPr>
              <a:t>2.6.2. Sultan Abdülaziz Devrinde İç ve Dış Siyasi Gelişmeler</a:t>
            </a:r>
          </a:p>
          <a:p>
            <a:pPr algn="just"/>
            <a:r>
              <a:rPr lang="tr-TR" b="1" dirty="0">
                <a:solidFill>
                  <a:schemeClr val="tx1"/>
                </a:solidFill>
                <a:latin typeface="Times New Roman" panose="02020603050405020304" pitchFamily="18" charset="0"/>
                <a:cs typeface="Times New Roman" panose="02020603050405020304" pitchFamily="18" charset="0"/>
              </a:rPr>
              <a:t>2.6.2.1. Sultanın Mısır Seyahati (1863)</a:t>
            </a:r>
          </a:p>
          <a:p>
            <a:pPr algn="just"/>
            <a:r>
              <a:rPr lang="tr-TR" dirty="0">
                <a:solidFill>
                  <a:schemeClr val="tx1"/>
                </a:solidFill>
                <a:latin typeface="Times New Roman" panose="02020603050405020304" pitchFamily="18" charset="0"/>
                <a:cs typeface="Times New Roman" panose="02020603050405020304" pitchFamily="18" charset="0"/>
              </a:rPr>
              <a:t>Sultan Abdülaziz’in İstanbul dışına ilk seyahati Mısır’a oldu.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Bu </a:t>
            </a:r>
            <a:r>
              <a:rPr lang="tr-TR" dirty="0">
                <a:solidFill>
                  <a:schemeClr val="tx1"/>
                </a:solidFill>
                <a:latin typeface="Times New Roman" panose="02020603050405020304" pitchFamily="18" charset="0"/>
                <a:cs typeface="Times New Roman" panose="02020603050405020304" pitchFamily="18" charset="0"/>
              </a:rPr>
              <a:t>vilayet özellikle Mehmet Ali Paşa döneminden beri adeta müstakil bir hükümet halini almıştı.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Ayrıca </a:t>
            </a:r>
            <a:r>
              <a:rPr lang="tr-TR" b="1" dirty="0">
                <a:solidFill>
                  <a:schemeClr val="tx1"/>
                </a:solidFill>
                <a:latin typeface="Times New Roman" panose="02020603050405020304" pitchFamily="18" charset="0"/>
                <a:cs typeface="Times New Roman" panose="02020603050405020304" pitchFamily="18" charset="0"/>
              </a:rPr>
              <a:t>Süveyş Kanalı</a:t>
            </a:r>
            <a:r>
              <a:rPr lang="tr-TR" dirty="0">
                <a:solidFill>
                  <a:schemeClr val="tx1"/>
                </a:solidFill>
                <a:latin typeface="Times New Roman" panose="02020603050405020304" pitchFamily="18" charset="0"/>
                <a:cs typeface="Times New Roman" panose="02020603050405020304" pitchFamily="18" charset="0"/>
              </a:rPr>
              <a:t>’nın açılması yönünde Avrupa’da tartışmalar ve müdahaleler artmıştı.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Bu </a:t>
            </a:r>
            <a:r>
              <a:rPr lang="tr-TR" dirty="0">
                <a:solidFill>
                  <a:schemeClr val="tx1"/>
                </a:solidFill>
                <a:latin typeface="Times New Roman" panose="02020603050405020304" pitchFamily="18" charset="0"/>
                <a:cs typeface="Times New Roman" panose="02020603050405020304" pitchFamily="18" charset="0"/>
              </a:rPr>
              <a:t>şartlarda zayıflayan otoriteyi ve devlete bağlılığı kuvvetlendirmek amacıyla Abdülaziz, 3 Nisan 1863’te Mısır seyahatine çıktı.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Bu </a:t>
            </a:r>
            <a:r>
              <a:rPr lang="tr-TR" dirty="0">
                <a:solidFill>
                  <a:schemeClr val="tx1"/>
                </a:solidFill>
                <a:latin typeface="Times New Roman" panose="02020603050405020304" pitchFamily="18" charset="0"/>
                <a:cs typeface="Times New Roman" panose="02020603050405020304" pitchFamily="18" charset="0"/>
              </a:rPr>
              <a:t>seyahate </a:t>
            </a:r>
            <a:r>
              <a:rPr lang="tr-TR" b="1" dirty="0">
                <a:solidFill>
                  <a:schemeClr val="tx1"/>
                </a:solidFill>
                <a:latin typeface="Times New Roman" panose="02020603050405020304" pitchFamily="18" charset="0"/>
                <a:cs typeface="Times New Roman" panose="02020603050405020304" pitchFamily="18" charset="0"/>
              </a:rPr>
              <a:t>Veliaht Murat</a:t>
            </a:r>
            <a:r>
              <a:rPr lang="tr-TR" dirty="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Şehzadelerden Abdülhamit</a:t>
            </a:r>
            <a:r>
              <a:rPr lang="tr-TR" dirty="0">
                <a:solidFill>
                  <a:schemeClr val="tx1"/>
                </a:solidFill>
                <a:latin typeface="Times New Roman" panose="02020603050405020304" pitchFamily="18" charset="0"/>
                <a:cs typeface="Times New Roman" panose="02020603050405020304" pitchFamily="18" charset="0"/>
              </a:rPr>
              <a:t> ve </a:t>
            </a:r>
            <a:r>
              <a:rPr lang="tr-TR" b="1" dirty="0">
                <a:solidFill>
                  <a:schemeClr val="tx1"/>
                </a:solidFill>
                <a:latin typeface="Times New Roman" panose="02020603050405020304" pitchFamily="18" charset="0"/>
                <a:cs typeface="Times New Roman" panose="02020603050405020304" pitchFamily="18" charset="0"/>
              </a:rPr>
              <a:t>Reşat</a:t>
            </a:r>
            <a:r>
              <a:rPr lang="tr-TR" dirty="0">
                <a:solidFill>
                  <a:schemeClr val="tx1"/>
                </a:solidFill>
                <a:latin typeface="Times New Roman" panose="02020603050405020304" pitchFamily="18" charset="0"/>
                <a:cs typeface="Times New Roman" panose="02020603050405020304" pitchFamily="18" charset="0"/>
              </a:rPr>
              <a:t> efendiler de katıldı. </a:t>
            </a:r>
          </a:p>
          <a:p>
            <a:pPr algn="just"/>
            <a:r>
              <a:rPr lang="tr-TR" dirty="0">
                <a:solidFill>
                  <a:schemeClr val="tx1"/>
                </a:solidFill>
                <a:latin typeface="Times New Roman" panose="02020603050405020304" pitchFamily="18" charset="0"/>
                <a:cs typeface="Times New Roman" panose="02020603050405020304" pitchFamily="18" charset="0"/>
              </a:rPr>
              <a:t>Mısır’da gördüğü ilgi karşısında büyük memnuniyet duyan Abdülaziz dönüş yolunda uğradığı İzmir’de ve nihayet ulaştığı İstanbul’da büyük şenliklerle karşılandı.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Bu </a:t>
            </a:r>
            <a:r>
              <a:rPr lang="tr-TR" dirty="0">
                <a:solidFill>
                  <a:schemeClr val="tx1"/>
                </a:solidFill>
                <a:latin typeface="Times New Roman" panose="02020603050405020304" pitchFamily="18" charset="0"/>
                <a:cs typeface="Times New Roman" panose="02020603050405020304" pitchFamily="18" charset="0"/>
              </a:rPr>
              <a:t>ilgi ve coşkuyu karşılıksız bırakmayan Padişah, İstanbul halkından askerlik yükümlülüğünü kaldırdı.</a:t>
            </a:r>
          </a:p>
          <a:p>
            <a:endParaRPr lang="tr-TR" dirty="0"/>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16</a:t>
            </a:fld>
            <a:endParaRPr lang="tr-TR"/>
          </a:p>
        </p:txBody>
      </p:sp>
    </p:spTree>
    <p:extLst>
      <p:ext uri="{BB962C8B-B14F-4D97-AF65-F5344CB8AC3E}">
        <p14:creationId xmlns:p14="http://schemas.microsoft.com/office/powerpoint/2010/main" xmlns="" val="3351718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46725"/>
            <a:ext cx="7626002" cy="1384995"/>
          </a:xfrm>
        </p:spPr>
        <p:txBody>
          <a:bodyPr/>
          <a:lstStyle/>
          <a:p>
            <a:r>
              <a:rPr lang="tr-TR" sz="2800" b="1" dirty="0"/>
              <a:t>2.6. Tanzimat Sürecinin Son Evresi: Sultan Abdülaziz Dönemi ve Reformları </a:t>
            </a:r>
            <a:r>
              <a:rPr lang="tr-TR" sz="2800" b="1" dirty="0" smtClean="0"/>
              <a:t/>
            </a:r>
            <a:br>
              <a:rPr lang="tr-TR" sz="2800" b="1" dirty="0" smtClean="0"/>
            </a:br>
            <a:r>
              <a:rPr lang="tr-TR" sz="2800" b="1" dirty="0" smtClean="0"/>
              <a:t>(</a:t>
            </a:r>
            <a:r>
              <a:rPr lang="tr-TR" sz="2800" b="1" dirty="0"/>
              <a:t>1861-1876)    </a:t>
            </a:r>
          </a:p>
        </p:txBody>
      </p:sp>
      <p:sp>
        <p:nvSpPr>
          <p:cNvPr id="4" name="Slide Number Placeholder 3"/>
          <p:cNvSpPr>
            <a:spLocks noGrp="1"/>
          </p:cNvSpPr>
          <p:nvPr>
            <p:ph type="sldNum" sz="quarter" idx="13"/>
          </p:nvPr>
        </p:nvSpPr>
        <p:spPr/>
        <p:txBody>
          <a:bodyPr/>
          <a:lstStyle/>
          <a:p>
            <a:fld id="{8E6AA186-9BDC-43F2-8CB7-BFB6CE2B9968}" type="slidenum">
              <a:rPr lang="tr-TR" smtClean="0"/>
              <a:pPr/>
              <a:t>17</a:t>
            </a:fld>
            <a:endParaRPr lang="tr-TR"/>
          </a:p>
        </p:txBody>
      </p:sp>
      <p:pic>
        <p:nvPicPr>
          <p:cNvPr id="7" name="İçerik Yer Tutucusu 6" descr="DSC09113"/>
          <p:cNvPicPr>
            <a:picLocks noGrp="1"/>
          </p:cNvPicPr>
          <p:nvPr>
            <p:ph sz="quarter" idx="10"/>
          </p:nvPr>
        </p:nvPicPr>
        <p:blipFill>
          <a:blip r:embed="rId2" cstate="email">
            <a:lum bright="-10000" contrast="10000"/>
            <a:extLst>
              <a:ext uri="{28A0092B-C50C-407E-A947-70E740481C1C}">
                <a14:useLocalDpi xmlns:a14="http://schemas.microsoft.com/office/drawing/2010/main" xmlns="" val="0"/>
              </a:ext>
            </a:extLst>
          </a:blip>
          <a:srcRect l="8188" t="4781" r="7278" b="27660"/>
          <a:stretch>
            <a:fillRect/>
          </a:stretch>
        </p:blipFill>
        <p:spPr bwMode="auto">
          <a:xfrm>
            <a:off x="1747084" y="1757717"/>
            <a:ext cx="3896971" cy="4335737"/>
          </a:xfrm>
          <a:prstGeom prst="rect">
            <a:avLst/>
          </a:prstGeom>
          <a:noFill/>
          <a:ln w="28575">
            <a:solidFill>
              <a:srgbClr val="000000"/>
            </a:solidFill>
            <a:miter lim="800000"/>
            <a:headEnd/>
            <a:tailEnd/>
          </a:ln>
        </p:spPr>
      </p:pic>
      <p:sp>
        <p:nvSpPr>
          <p:cNvPr id="2" name="Dikdörtgen 1"/>
          <p:cNvSpPr/>
          <p:nvPr/>
        </p:nvSpPr>
        <p:spPr>
          <a:xfrm>
            <a:off x="5990896" y="3752166"/>
            <a:ext cx="2869323" cy="923330"/>
          </a:xfrm>
          <a:prstGeom prst="rect">
            <a:avLst/>
          </a:prstGeom>
        </p:spPr>
        <p:txBody>
          <a:bodyPr wrap="square">
            <a:spAutoFit/>
          </a:bodyPr>
          <a:lstStyle/>
          <a:p>
            <a:pPr algn="ctr"/>
            <a:r>
              <a:rPr lang="tr-TR" b="1" dirty="0"/>
              <a:t>Resim</a:t>
            </a:r>
            <a:r>
              <a:rPr lang="tr-TR" dirty="0"/>
              <a:t>-</a:t>
            </a:r>
            <a:r>
              <a:rPr lang="tr-TR" b="1" dirty="0"/>
              <a:t>4</a:t>
            </a:r>
            <a:r>
              <a:rPr lang="tr-TR" dirty="0"/>
              <a:t>: </a:t>
            </a:r>
            <a:endParaRPr lang="tr-TR" dirty="0" smtClean="0"/>
          </a:p>
          <a:p>
            <a:pPr algn="ctr"/>
            <a:r>
              <a:rPr lang="tr-TR" dirty="0" smtClean="0"/>
              <a:t>Sultan </a:t>
            </a:r>
            <a:r>
              <a:rPr lang="tr-TR" dirty="0"/>
              <a:t>Abdülaziz (</a:t>
            </a:r>
            <a:r>
              <a:rPr lang="tr-TR" i="1" dirty="0"/>
              <a:t>ÖRENÇ, 2013,129</a:t>
            </a:r>
            <a:r>
              <a:rPr lang="tr-TR" dirty="0"/>
              <a:t>)</a:t>
            </a:r>
            <a:endParaRPr lang="tr-TR" b="1" dirty="0"/>
          </a:p>
        </p:txBody>
      </p:sp>
    </p:spTree>
    <p:extLst>
      <p:ext uri="{BB962C8B-B14F-4D97-AF65-F5344CB8AC3E}">
        <p14:creationId xmlns:p14="http://schemas.microsoft.com/office/powerpoint/2010/main" xmlns="" val="1023958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46725"/>
            <a:ext cx="7626002" cy="1384995"/>
          </a:xfrm>
        </p:spPr>
        <p:txBody>
          <a:bodyPr/>
          <a:lstStyle/>
          <a:p>
            <a:r>
              <a:rPr lang="tr-TR" sz="2800" b="1" dirty="0"/>
              <a:t>2.6. Tanzimat Sürecinin Son Evresi: Sultan Abdülaziz Dönemi ve Reformları </a:t>
            </a:r>
            <a:r>
              <a:rPr lang="tr-TR" sz="2800" b="1" dirty="0" smtClean="0"/>
              <a:t/>
            </a:r>
            <a:br>
              <a:rPr lang="tr-TR" sz="2800" b="1" dirty="0" smtClean="0"/>
            </a:br>
            <a:r>
              <a:rPr lang="tr-TR" sz="2800" b="1" dirty="0" smtClean="0"/>
              <a:t>(</a:t>
            </a:r>
            <a:r>
              <a:rPr lang="tr-TR" sz="2800" b="1" dirty="0"/>
              <a:t>1861-1876)    </a:t>
            </a:r>
          </a:p>
        </p:txBody>
      </p:sp>
      <p:sp>
        <p:nvSpPr>
          <p:cNvPr id="6" name="Content Placeholder 5"/>
          <p:cNvSpPr>
            <a:spLocks noGrp="1"/>
          </p:cNvSpPr>
          <p:nvPr>
            <p:ph sz="quarter" idx="10"/>
          </p:nvPr>
        </p:nvSpPr>
        <p:spPr>
          <a:xfrm>
            <a:off x="174691" y="1795383"/>
            <a:ext cx="8826434" cy="4675756"/>
          </a:xfrm>
        </p:spPr>
        <p:txBody>
          <a:bodyPr>
            <a:normAutofit fontScale="70000" lnSpcReduction="20000"/>
          </a:bodyPr>
          <a:lstStyle/>
          <a:p>
            <a:pPr algn="just"/>
            <a:r>
              <a:rPr lang="tr-TR" dirty="0" smtClean="0"/>
              <a:t> </a:t>
            </a:r>
            <a:r>
              <a:rPr lang="tr-TR" b="1" dirty="0">
                <a:solidFill>
                  <a:schemeClr val="tx1"/>
                </a:solidFill>
                <a:latin typeface="Times New Roman" panose="02020603050405020304" pitchFamily="18" charset="0"/>
                <a:cs typeface="Times New Roman" panose="02020603050405020304" pitchFamily="18" charset="0"/>
              </a:rPr>
              <a:t>2.6.2. Sultan Abdülaziz Devrinde İç ve Dış Siyasi </a:t>
            </a:r>
            <a:r>
              <a:rPr lang="tr-TR" b="1" dirty="0" smtClean="0">
                <a:solidFill>
                  <a:schemeClr val="tx1"/>
                </a:solidFill>
                <a:latin typeface="Times New Roman" panose="02020603050405020304" pitchFamily="18" charset="0"/>
                <a:cs typeface="Times New Roman" panose="02020603050405020304" pitchFamily="18" charset="0"/>
              </a:rPr>
              <a:t>Gelişmeler</a:t>
            </a:r>
          </a:p>
          <a:p>
            <a:pPr algn="just"/>
            <a:r>
              <a:rPr lang="tr-TR" b="1" dirty="0">
                <a:solidFill>
                  <a:schemeClr val="tx1"/>
                </a:solidFill>
                <a:latin typeface="Times New Roman" panose="02020603050405020304" pitchFamily="18" charset="0"/>
                <a:cs typeface="Times New Roman" panose="02020603050405020304" pitchFamily="18" charset="0"/>
              </a:rPr>
              <a:t>2.6.2.5. Sultan Abdülaziz’in Avrupa Seyahati</a:t>
            </a:r>
          </a:p>
          <a:p>
            <a:pPr algn="just"/>
            <a:r>
              <a:rPr lang="tr-TR" dirty="0">
                <a:solidFill>
                  <a:schemeClr val="tx1"/>
                </a:solidFill>
                <a:latin typeface="Times New Roman" panose="02020603050405020304" pitchFamily="18" charset="0"/>
                <a:cs typeface="Times New Roman" panose="02020603050405020304" pitchFamily="18" charset="0"/>
              </a:rPr>
              <a:t>En büyük hayallerinden biri güçlü bir ordu ve donanma meydana getirerek Rusya’yı dizginlemek olan Sultan Abdülaziz, Avrupa’daki gelişmeleri yakından takip etmekteydi.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1867 </a:t>
            </a:r>
            <a:r>
              <a:rPr lang="tr-TR" dirty="0">
                <a:solidFill>
                  <a:schemeClr val="tx1"/>
                </a:solidFill>
                <a:latin typeface="Times New Roman" panose="02020603050405020304" pitchFamily="18" charset="0"/>
                <a:cs typeface="Times New Roman" panose="02020603050405020304" pitchFamily="18" charset="0"/>
              </a:rPr>
              <a:t>yılına gelindiğinde Fransa İmparatoru III. Napolyon, </a:t>
            </a:r>
            <a:r>
              <a:rPr lang="tr-TR" b="1" dirty="0">
                <a:solidFill>
                  <a:schemeClr val="tx1"/>
                </a:solidFill>
                <a:latin typeface="Times New Roman" panose="02020603050405020304" pitchFamily="18" charset="0"/>
                <a:cs typeface="Times New Roman" panose="02020603050405020304" pitchFamily="18" charset="0"/>
              </a:rPr>
              <a:t>Uluslararası Paris Sanayi Sergisi’</a:t>
            </a:r>
            <a:r>
              <a:rPr lang="tr-TR" dirty="0">
                <a:solidFill>
                  <a:schemeClr val="tx1"/>
                </a:solidFill>
                <a:latin typeface="Times New Roman" panose="02020603050405020304" pitchFamily="18" charset="0"/>
                <a:cs typeface="Times New Roman" panose="02020603050405020304" pitchFamily="18" charset="0"/>
              </a:rPr>
              <a:t>nin açılışı münasebetiyle Sultan Abdülaziz’i Fransa’ya; İngiliz Kraliçesi </a:t>
            </a:r>
            <a:r>
              <a:rPr lang="tr-TR" b="1" dirty="0">
                <a:solidFill>
                  <a:schemeClr val="tx1"/>
                </a:solidFill>
                <a:latin typeface="Times New Roman" panose="02020603050405020304" pitchFamily="18" charset="0"/>
                <a:cs typeface="Times New Roman" panose="02020603050405020304" pitchFamily="18" charset="0"/>
              </a:rPr>
              <a:t>Viktorya</a:t>
            </a:r>
            <a:r>
              <a:rPr lang="tr-TR" dirty="0">
                <a:solidFill>
                  <a:schemeClr val="tx1"/>
                </a:solidFill>
                <a:latin typeface="Times New Roman" panose="02020603050405020304" pitchFamily="18" charset="0"/>
                <a:cs typeface="Times New Roman" panose="02020603050405020304" pitchFamily="18" charset="0"/>
              </a:rPr>
              <a:t> da Londra’ya davet etti</a:t>
            </a:r>
            <a:r>
              <a:rPr lang="tr-TR" dirty="0" smtClean="0">
                <a:solidFill>
                  <a:schemeClr val="tx1"/>
                </a:solidFill>
                <a:latin typeface="Times New Roman" panose="02020603050405020304" pitchFamily="18" charset="0"/>
                <a:cs typeface="Times New Roman" panose="02020603050405020304" pitchFamily="18" charset="0"/>
              </a:rPr>
              <a:t>.</a:t>
            </a:r>
          </a:p>
          <a:p>
            <a:pPr algn="just"/>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Bir takım diplomatik kazanımlar ümit eden Sultan, her iki daveti de kabul ederek 21 Haziran 1867 tarihinde yola çıktı. Böylece Osmanlı tarihinde yabancı ülkelere seyahate çıkan ilk ve tek Padişah; Hıristiyan dünyasını dost sıfatıyla ziyaret eden ilk </a:t>
            </a:r>
            <a:r>
              <a:rPr lang="tr-TR" b="1" dirty="0">
                <a:solidFill>
                  <a:schemeClr val="tx1"/>
                </a:solidFill>
                <a:latin typeface="Times New Roman" panose="02020603050405020304" pitchFamily="18" charset="0"/>
                <a:cs typeface="Times New Roman" panose="02020603050405020304" pitchFamily="18" charset="0"/>
              </a:rPr>
              <a:t>Halife </a:t>
            </a:r>
            <a:r>
              <a:rPr lang="tr-TR" dirty="0">
                <a:solidFill>
                  <a:schemeClr val="tx1"/>
                </a:solidFill>
                <a:latin typeface="Times New Roman" panose="02020603050405020304" pitchFamily="18" charset="0"/>
                <a:cs typeface="Times New Roman" panose="02020603050405020304" pitchFamily="18" charset="0"/>
              </a:rPr>
              <a:t>Sultan</a:t>
            </a:r>
            <a:r>
              <a:rPr lang="tr-TR" b="1" dirty="0">
                <a:solidFill>
                  <a:schemeClr val="tx1"/>
                </a:solidFill>
                <a:latin typeface="Times New Roman" panose="02020603050405020304" pitchFamily="18" charset="0"/>
                <a:cs typeface="Times New Roman" panose="02020603050405020304" pitchFamily="18" charset="0"/>
              </a:rPr>
              <a:t> Abdülaziz</a:t>
            </a:r>
            <a:r>
              <a:rPr lang="tr-TR" dirty="0">
                <a:solidFill>
                  <a:schemeClr val="tx1"/>
                </a:solidFill>
                <a:latin typeface="Times New Roman" panose="02020603050405020304" pitchFamily="18" charset="0"/>
                <a:cs typeface="Times New Roman" panose="02020603050405020304" pitchFamily="18" charset="0"/>
              </a:rPr>
              <a:t> oldu. </a:t>
            </a:r>
          </a:p>
          <a:p>
            <a:pPr algn="just"/>
            <a:r>
              <a:rPr lang="tr-TR" dirty="0">
                <a:solidFill>
                  <a:schemeClr val="tx1"/>
                </a:solidFill>
                <a:latin typeface="Times New Roman" panose="02020603050405020304" pitchFamily="18" charset="0"/>
                <a:cs typeface="Times New Roman" panose="02020603050405020304" pitchFamily="18" charset="0"/>
              </a:rPr>
              <a:t>Sultan Abdülaziz bu seyahatte yanına Veliaht Murat ve Abdülhamit efendileri de almıştı.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b="1" dirty="0" smtClean="0">
                <a:solidFill>
                  <a:schemeClr val="tx1"/>
                </a:solidFill>
                <a:latin typeface="Times New Roman" panose="02020603050405020304" pitchFamily="18" charset="0"/>
                <a:cs typeface="Times New Roman" panose="02020603050405020304" pitchFamily="18" charset="0"/>
              </a:rPr>
              <a:t>Sultaniye</a:t>
            </a:r>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vapuruyla başlanan bu ziyaret esnasında </a:t>
            </a:r>
            <a:r>
              <a:rPr lang="tr-TR" b="1" u="sng" dirty="0">
                <a:solidFill>
                  <a:schemeClr val="tx1"/>
                </a:solidFill>
                <a:latin typeface="Times New Roman" panose="02020603050405020304" pitchFamily="18" charset="0"/>
                <a:cs typeface="Times New Roman" panose="02020603050405020304" pitchFamily="18" charset="0"/>
              </a:rPr>
              <a:t>Napoli</a:t>
            </a:r>
            <a:r>
              <a:rPr lang="tr-TR" u="sng" dirty="0">
                <a:solidFill>
                  <a:schemeClr val="tx1"/>
                </a:solidFill>
                <a:latin typeface="Times New Roman" panose="02020603050405020304" pitchFamily="18" charset="0"/>
                <a:cs typeface="Times New Roman" panose="02020603050405020304" pitchFamily="18" charset="0"/>
              </a:rPr>
              <a:t>, </a:t>
            </a:r>
            <a:r>
              <a:rPr lang="tr-TR" b="1" u="sng" dirty="0">
                <a:solidFill>
                  <a:schemeClr val="tx1"/>
                </a:solidFill>
                <a:latin typeface="Times New Roman" panose="02020603050405020304" pitchFamily="18" charset="0"/>
                <a:cs typeface="Times New Roman" panose="02020603050405020304" pitchFamily="18" charset="0"/>
              </a:rPr>
              <a:t>Toulon</a:t>
            </a:r>
            <a:r>
              <a:rPr lang="tr-TR" u="sng" dirty="0">
                <a:solidFill>
                  <a:schemeClr val="tx1"/>
                </a:solidFill>
                <a:latin typeface="Times New Roman" panose="02020603050405020304" pitchFamily="18" charset="0"/>
                <a:cs typeface="Times New Roman" panose="02020603050405020304" pitchFamily="18" charset="0"/>
              </a:rPr>
              <a:t>, </a:t>
            </a:r>
            <a:r>
              <a:rPr lang="tr-TR" b="1" u="sng" dirty="0">
                <a:solidFill>
                  <a:schemeClr val="tx1"/>
                </a:solidFill>
                <a:latin typeface="Times New Roman" panose="02020603050405020304" pitchFamily="18" charset="0"/>
                <a:cs typeface="Times New Roman" panose="02020603050405020304" pitchFamily="18" charset="0"/>
              </a:rPr>
              <a:t>Paris</a:t>
            </a:r>
            <a:r>
              <a:rPr lang="tr-TR" u="sng" dirty="0">
                <a:solidFill>
                  <a:schemeClr val="tx1"/>
                </a:solidFill>
                <a:latin typeface="Times New Roman" panose="02020603050405020304" pitchFamily="18" charset="0"/>
                <a:cs typeface="Times New Roman" panose="02020603050405020304" pitchFamily="18" charset="0"/>
              </a:rPr>
              <a:t>, </a:t>
            </a:r>
            <a:r>
              <a:rPr lang="tr-TR" b="1" u="sng" dirty="0">
                <a:solidFill>
                  <a:schemeClr val="tx1"/>
                </a:solidFill>
                <a:latin typeface="Times New Roman" panose="02020603050405020304" pitchFamily="18" charset="0"/>
                <a:cs typeface="Times New Roman" panose="02020603050405020304" pitchFamily="18" charset="0"/>
              </a:rPr>
              <a:t>Londra</a:t>
            </a:r>
            <a:r>
              <a:rPr lang="tr-TR" u="sng" dirty="0">
                <a:solidFill>
                  <a:schemeClr val="tx1"/>
                </a:solidFill>
                <a:latin typeface="Times New Roman" panose="02020603050405020304" pitchFamily="18" charset="0"/>
                <a:cs typeface="Times New Roman" panose="02020603050405020304" pitchFamily="18" charset="0"/>
              </a:rPr>
              <a:t>, </a:t>
            </a:r>
            <a:r>
              <a:rPr lang="tr-TR" b="1" u="sng" dirty="0">
                <a:solidFill>
                  <a:schemeClr val="tx1"/>
                </a:solidFill>
                <a:latin typeface="Times New Roman" panose="02020603050405020304" pitchFamily="18" charset="0"/>
                <a:cs typeface="Times New Roman" panose="02020603050405020304" pitchFamily="18" charset="0"/>
              </a:rPr>
              <a:t>Brüksel</a:t>
            </a:r>
            <a:r>
              <a:rPr lang="tr-TR" u="sng" dirty="0">
                <a:solidFill>
                  <a:schemeClr val="tx1"/>
                </a:solidFill>
                <a:latin typeface="Times New Roman" panose="02020603050405020304" pitchFamily="18" charset="0"/>
                <a:cs typeface="Times New Roman" panose="02020603050405020304" pitchFamily="18" charset="0"/>
              </a:rPr>
              <a:t>, </a:t>
            </a:r>
            <a:r>
              <a:rPr lang="tr-TR" b="1" u="sng" dirty="0">
                <a:solidFill>
                  <a:schemeClr val="tx1"/>
                </a:solidFill>
                <a:latin typeface="Times New Roman" panose="02020603050405020304" pitchFamily="18" charset="0"/>
                <a:cs typeface="Times New Roman" panose="02020603050405020304" pitchFamily="18" charset="0"/>
              </a:rPr>
              <a:t>Viyana</a:t>
            </a:r>
            <a:r>
              <a:rPr lang="tr-TR" u="sng" dirty="0">
                <a:solidFill>
                  <a:schemeClr val="tx1"/>
                </a:solidFill>
                <a:latin typeface="Times New Roman" panose="02020603050405020304" pitchFamily="18" charset="0"/>
                <a:cs typeface="Times New Roman" panose="02020603050405020304" pitchFamily="18" charset="0"/>
              </a:rPr>
              <a:t> ve </a:t>
            </a:r>
            <a:r>
              <a:rPr lang="tr-TR" b="1" u="sng" dirty="0">
                <a:solidFill>
                  <a:schemeClr val="tx1"/>
                </a:solidFill>
                <a:latin typeface="Times New Roman" panose="02020603050405020304" pitchFamily="18" charset="0"/>
                <a:cs typeface="Times New Roman" panose="02020603050405020304" pitchFamily="18" charset="0"/>
              </a:rPr>
              <a:t>Budapeşte</a:t>
            </a:r>
            <a:r>
              <a:rPr lang="tr-TR" u="sng" dirty="0">
                <a:solidFill>
                  <a:schemeClr val="tx1"/>
                </a:solidFill>
                <a:latin typeface="Times New Roman" panose="02020603050405020304" pitchFamily="18" charset="0"/>
                <a:cs typeface="Times New Roman" panose="02020603050405020304" pitchFamily="18" charset="0"/>
              </a:rPr>
              <a:t> şehirlerini ziyaret eden Padişah, </a:t>
            </a:r>
            <a:r>
              <a:rPr lang="tr-TR" b="1" u="sng" dirty="0">
                <a:solidFill>
                  <a:schemeClr val="tx1"/>
                </a:solidFill>
                <a:latin typeface="Times New Roman" panose="02020603050405020304" pitchFamily="18" charset="0"/>
                <a:cs typeface="Times New Roman" panose="02020603050405020304" pitchFamily="18" charset="0"/>
              </a:rPr>
              <a:t>Rusçuk</a:t>
            </a:r>
            <a:r>
              <a:rPr lang="tr-TR" u="sng" dirty="0">
                <a:solidFill>
                  <a:schemeClr val="tx1"/>
                </a:solidFill>
                <a:latin typeface="Times New Roman" panose="02020603050405020304" pitchFamily="18" charset="0"/>
                <a:cs typeface="Times New Roman" panose="02020603050405020304" pitchFamily="18" charset="0"/>
              </a:rPr>
              <a:t>-</a:t>
            </a:r>
            <a:r>
              <a:rPr lang="tr-TR" b="1" u="sng" dirty="0">
                <a:solidFill>
                  <a:schemeClr val="tx1"/>
                </a:solidFill>
                <a:latin typeface="Times New Roman" panose="02020603050405020304" pitchFamily="18" charset="0"/>
                <a:cs typeface="Times New Roman" panose="02020603050405020304" pitchFamily="18" charset="0"/>
              </a:rPr>
              <a:t>Varna</a:t>
            </a:r>
            <a:r>
              <a:rPr lang="tr-TR" u="sng" dirty="0">
                <a:solidFill>
                  <a:schemeClr val="tx1"/>
                </a:solidFill>
                <a:latin typeface="Times New Roman" panose="02020603050405020304" pitchFamily="18" charset="0"/>
                <a:cs typeface="Times New Roman" panose="02020603050405020304" pitchFamily="18" charset="0"/>
              </a:rPr>
              <a:t> üzerinden 7 Ağustos 1867’de İstanbul’a döndü</a:t>
            </a:r>
            <a:r>
              <a:rPr lang="tr-TR" dirty="0">
                <a:solidFill>
                  <a:schemeClr val="tx1"/>
                </a:solidFill>
                <a:latin typeface="Times New Roman" panose="02020603050405020304" pitchFamily="18" charset="0"/>
                <a:cs typeface="Times New Roman" panose="02020603050405020304" pitchFamily="18" charset="0"/>
              </a:rPr>
              <a:t>. </a:t>
            </a:r>
          </a:p>
          <a:p>
            <a:endParaRPr lang="tr-TR" dirty="0"/>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18</a:t>
            </a:fld>
            <a:endParaRPr lang="tr-TR"/>
          </a:p>
        </p:txBody>
      </p:sp>
    </p:spTree>
    <p:extLst>
      <p:ext uri="{BB962C8B-B14F-4D97-AF65-F5344CB8AC3E}">
        <p14:creationId xmlns:p14="http://schemas.microsoft.com/office/powerpoint/2010/main" xmlns="" val="2490037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9118" y="577613"/>
            <a:ext cx="7626002" cy="954107"/>
          </a:xfrm>
        </p:spPr>
        <p:txBody>
          <a:bodyPr/>
          <a:lstStyle/>
          <a:p>
            <a:r>
              <a:rPr lang="tr-TR" sz="2800" b="1" dirty="0"/>
              <a:t>2. TANZİMAT’DAN MEŞRUTİYET’E OSMANLI DEVLETİ (1839-1876)</a:t>
            </a:r>
          </a:p>
        </p:txBody>
      </p:sp>
      <p:sp>
        <p:nvSpPr>
          <p:cNvPr id="3" name="İçerik Yer Tutucusu 2"/>
          <p:cNvSpPr>
            <a:spLocks noGrp="1"/>
          </p:cNvSpPr>
          <p:nvPr>
            <p:ph sz="quarter" idx="10"/>
          </p:nvPr>
        </p:nvSpPr>
        <p:spPr>
          <a:xfrm>
            <a:off x="174691" y="1795382"/>
            <a:ext cx="8826434" cy="4746095"/>
          </a:xfrm>
        </p:spPr>
        <p:txBody>
          <a:bodyPr>
            <a:normAutofit/>
          </a:bodyPr>
          <a:lstStyle/>
          <a:p>
            <a:pPr>
              <a:buNone/>
            </a:pPr>
            <a:endParaRPr lang="tr-TR" b="1" dirty="0"/>
          </a:p>
          <a:p>
            <a:pPr>
              <a:buNone/>
            </a:pPr>
            <a:endParaRPr lang="tr-TR" b="1" dirty="0"/>
          </a:p>
          <a:p>
            <a:pPr>
              <a:buNone/>
            </a:pPr>
            <a:endParaRPr lang="tr-TR" dirty="0"/>
          </a:p>
        </p:txBody>
      </p:sp>
      <p:sp>
        <p:nvSpPr>
          <p:cNvPr id="4" name="Slayt Numarası Yer Tutucusu 3"/>
          <p:cNvSpPr>
            <a:spLocks noGrp="1"/>
          </p:cNvSpPr>
          <p:nvPr>
            <p:ph type="sldNum" sz="quarter" idx="13"/>
          </p:nvPr>
        </p:nvSpPr>
        <p:spPr/>
        <p:txBody>
          <a:bodyPr/>
          <a:lstStyle/>
          <a:p>
            <a:fld id="{8E6AA186-9BDC-43F2-8CB7-BFB6CE2B9968}" type="slidenum">
              <a:rPr lang="tr-TR" smtClean="0"/>
              <a:pPr/>
              <a:t>1</a:t>
            </a:fld>
            <a:endParaRPr lang="tr-TR"/>
          </a:p>
        </p:txBody>
      </p:sp>
      <p:sp>
        <p:nvSpPr>
          <p:cNvPr id="5" name="Dikdörtgen 4"/>
          <p:cNvSpPr/>
          <p:nvPr/>
        </p:nvSpPr>
        <p:spPr>
          <a:xfrm>
            <a:off x="173421" y="1702676"/>
            <a:ext cx="8671034" cy="4462760"/>
          </a:xfrm>
          <a:prstGeom prst="rect">
            <a:avLst/>
          </a:prstGeom>
        </p:spPr>
        <p:txBody>
          <a:bodyPr wrap="square">
            <a:spAutoFit/>
          </a:bodyPr>
          <a:lstStyle/>
          <a:p>
            <a:r>
              <a:rPr lang="tr-TR" sz="2000" b="1" dirty="0"/>
              <a:t>Bu Bölümde Neler Öğreneceğiz?</a:t>
            </a:r>
            <a:endParaRPr lang="tr-TR" sz="2000" dirty="0"/>
          </a:p>
          <a:p>
            <a:pPr marL="630238"/>
            <a:endParaRPr lang="tr-TR" sz="2000" b="1" dirty="0" smtClean="0">
              <a:latin typeface="Times New Roman" panose="02020603050405020304" pitchFamily="18" charset="0"/>
              <a:cs typeface="Times New Roman" panose="02020603050405020304" pitchFamily="18" charset="0"/>
            </a:endParaRPr>
          </a:p>
          <a:p>
            <a:pPr marL="630238"/>
            <a:r>
              <a:rPr lang="tr-TR" sz="2000" b="1" dirty="0" smtClean="0">
                <a:latin typeface="Times New Roman" panose="02020603050405020304" pitchFamily="18" charset="0"/>
                <a:cs typeface="Times New Roman" panose="02020603050405020304" pitchFamily="18" charset="0"/>
              </a:rPr>
              <a:t>2.1.1839 </a:t>
            </a:r>
            <a:r>
              <a:rPr lang="tr-TR" sz="2000" b="1" dirty="0">
                <a:latin typeface="Times New Roman" panose="02020603050405020304" pitchFamily="18" charset="0"/>
                <a:cs typeface="Times New Roman" panose="02020603050405020304" pitchFamily="18" charset="0"/>
              </a:rPr>
              <a:t>Tanzimat Fermanı’nın İlanı ve Önemi</a:t>
            </a:r>
          </a:p>
          <a:p>
            <a:pPr marL="630238"/>
            <a:r>
              <a:rPr lang="tr-TR" sz="2000" b="1" dirty="0">
                <a:latin typeface="Times New Roman" panose="02020603050405020304" pitchFamily="18" charset="0"/>
                <a:cs typeface="Times New Roman" panose="02020603050405020304" pitchFamily="18" charset="0"/>
              </a:rPr>
              <a:t>2.2. Tanzimat Dönemi Sosyal ve Ekonomik Reformları</a:t>
            </a:r>
          </a:p>
          <a:p>
            <a:pPr marL="630238"/>
            <a:r>
              <a:rPr lang="tr-TR" sz="2000" b="1" dirty="0">
                <a:latin typeface="Times New Roman" panose="02020603050405020304" pitchFamily="18" charset="0"/>
                <a:cs typeface="Times New Roman" panose="02020603050405020304" pitchFamily="18" charset="0"/>
              </a:rPr>
              <a:t>2.3. Tanzimat Dönemi Siyasi Olayları </a:t>
            </a:r>
          </a:p>
          <a:p>
            <a:pPr marL="630238"/>
            <a:r>
              <a:rPr lang="tr-TR" sz="2000" b="1" dirty="0" smtClean="0">
                <a:latin typeface="Times New Roman" panose="02020603050405020304" pitchFamily="18" charset="0"/>
                <a:cs typeface="Times New Roman" panose="02020603050405020304" pitchFamily="18" charset="0"/>
              </a:rPr>
              <a:t>2.4</a:t>
            </a:r>
            <a:r>
              <a:rPr lang="tr-TR" sz="2000" b="1" dirty="0">
                <a:latin typeface="Times New Roman" panose="02020603050405020304" pitchFamily="18" charset="0"/>
                <a:cs typeface="Times New Roman" panose="02020603050405020304" pitchFamily="18" charset="0"/>
              </a:rPr>
              <a:t>. Osmanlı </a:t>
            </a:r>
            <a:r>
              <a:rPr lang="tr-TR" sz="2000" b="1" dirty="0" smtClean="0">
                <a:latin typeface="Times New Roman" panose="02020603050405020304" pitchFamily="18" charset="0"/>
                <a:cs typeface="Times New Roman" panose="02020603050405020304" pitchFamily="18" charset="0"/>
              </a:rPr>
              <a:t>Müslim-Gayrimüslim </a:t>
            </a:r>
            <a:r>
              <a:rPr lang="tr-TR" sz="2000" b="1" dirty="0">
                <a:latin typeface="Times New Roman" panose="02020603050405020304" pitchFamily="18" charset="0"/>
                <a:cs typeface="Times New Roman" panose="02020603050405020304" pitchFamily="18" charset="0"/>
              </a:rPr>
              <a:t>İlişkilerinde Yeni Dönem: 1856 Islahat Fermanı’nın İlanı ve Önemi</a:t>
            </a:r>
          </a:p>
          <a:p>
            <a:pPr marL="630238"/>
            <a:r>
              <a:rPr lang="tr-TR" sz="2000" b="1" dirty="0">
                <a:latin typeface="Times New Roman" panose="02020603050405020304" pitchFamily="18" charset="0"/>
                <a:cs typeface="Times New Roman" panose="02020603050405020304" pitchFamily="18" charset="0"/>
              </a:rPr>
              <a:t>2.5. Islahat Fermanı’na Tepkiler</a:t>
            </a:r>
          </a:p>
          <a:p>
            <a:pPr marL="630238"/>
            <a:r>
              <a:rPr lang="tr-TR" sz="2000" b="1" dirty="0" smtClean="0">
                <a:latin typeface="Times New Roman" panose="02020603050405020304" pitchFamily="18" charset="0"/>
                <a:cs typeface="Times New Roman" panose="02020603050405020304" pitchFamily="18" charset="0"/>
              </a:rPr>
              <a:t>2.6</a:t>
            </a:r>
            <a:r>
              <a:rPr lang="tr-TR" sz="2000" b="1" dirty="0">
                <a:latin typeface="Times New Roman" panose="02020603050405020304" pitchFamily="18" charset="0"/>
                <a:cs typeface="Times New Roman" panose="02020603050405020304" pitchFamily="18" charset="0"/>
              </a:rPr>
              <a:t>. Tanzimat Sürecinin Son Evresi: Sultan Abdülaziz Dönemi ve Reformları (1861-1876)</a:t>
            </a:r>
          </a:p>
          <a:p>
            <a:pPr marL="630238"/>
            <a:r>
              <a:rPr lang="tr-TR" sz="2000" b="1" dirty="0" smtClean="0">
                <a:latin typeface="Times New Roman" panose="02020603050405020304" pitchFamily="18" charset="0"/>
                <a:cs typeface="Times New Roman" panose="02020603050405020304" pitchFamily="18" charset="0"/>
              </a:rPr>
              <a:t>2.7</a:t>
            </a:r>
            <a:r>
              <a:rPr lang="tr-TR" sz="2000" b="1" dirty="0">
                <a:latin typeface="Times New Roman" panose="02020603050405020304" pitchFamily="18" charset="0"/>
                <a:cs typeface="Times New Roman" panose="02020603050405020304" pitchFamily="18" charset="0"/>
              </a:rPr>
              <a:t>. Sultan Abdülaziz Dönemi Reformları</a:t>
            </a:r>
          </a:p>
          <a:p>
            <a:pPr marL="630238"/>
            <a:r>
              <a:rPr lang="tr-TR" sz="2000" b="1" dirty="0">
                <a:latin typeface="Times New Roman" panose="02020603050405020304" pitchFamily="18" charset="0"/>
                <a:cs typeface="Times New Roman" panose="02020603050405020304" pitchFamily="18" charset="0"/>
              </a:rPr>
              <a:t>2.8. Sultan Abdülaziz’in Darbe ile Tahtan İndirilmesi ve V. Murat’ın Kısa Saltanatı</a:t>
            </a:r>
          </a:p>
          <a:p>
            <a:pPr marL="630238"/>
            <a:r>
              <a:rPr lang="tr-TR" sz="2400" dirty="0" smtClean="0">
                <a:latin typeface="Times New Roman" panose="02020603050405020304" pitchFamily="18" charset="0"/>
                <a:cs typeface="Times New Roman" panose="02020603050405020304" pitchFamily="18" charset="0"/>
              </a:rPr>
              <a:t> </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90919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46725"/>
            <a:ext cx="7626002" cy="1384995"/>
          </a:xfrm>
        </p:spPr>
        <p:txBody>
          <a:bodyPr/>
          <a:lstStyle/>
          <a:p>
            <a:r>
              <a:rPr lang="tr-TR" sz="2800" b="1" dirty="0"/>
              <a:t>2.6. Tanzimat Sürecinin Son Evresi: Sultan Abdülaziz Dönemi ve Reformları </a:t>
            </a:r>
            <a:r>
              <a:rPr lang="tr-TR" sz="2800" b="1" dirty="0" smtClean="0"/>
              <a:t/>
            </a:r>
            <a:br>
              <a:rPr lang="tr-TR" sz="2800" b="1" dirty="0" smtClean="0"/>
            </a:br>
            <a:r>
              <a:rPr lang="tr-TR" sz="2800" b="1" dirty="0" smtClean="0"/>
              <a:t>(</a:t>
            </a:r>
            <a:r>
              <a:rPr lang="tr-TR" sz="2800" b="1" dirty="0"/>
              <a:t>1861-1876)    </a:t>
            </a:r>
          </a:p>
        </p:txBody>
      </p:sp>
      <p:sp>
        <p:nvSpPr>
          <p:cNvPr id="6" name="Content Placeholder 5"/>
          <p:cNvSpPr>
            <a:spLocks noGrp="1"/>
          </p:cNvSpPr>
          <p:nvPr>
            <p:ph sz="quarter" idx="10"/>
          </p:nvPr>
        </p:nvSpPr>
        <p:spPr>
          <a:xfrm>
            <a:off x="174691" y="1718734"/>
            <a:ext cx="8826434" cy="4749800"/>
          </a:xfrm>
        </p:spPr>
        <p:txBody>
          <a:bodyPr>
            <a:normAutofit fontScale="55000" lnSpcReduction="20000"/>
          </a:bodyPr>
          <a:lstStyle/>
          <a:p>
            <a:pPr algn="just"/>
            <a:r>
              <a:rPr lang="tr-TR" dirty="0" smtClean="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2.6.2. Sultan Abdülaziz Devrinde İç ve Dış Siyasi </a:t>
            </a:r>
            <a:r>
              <a:rPr lang="tr-TR" b="1" dirty="0" smtClean="0">
                <a:solidFill>
                  <a:schemeClr val="tx1"/>
                </a:solidFill>
                <a:latin typeface="Times New Roman" panose="02020603050405020304" pitchFamily="18" charset="0"/>
                <a:cs typeface="Times New Roman" panose="02020603050405020304" pitchFamily="18" charset="0"/>
              </a:rPr>
              <a:t>Gelişmeler</a:t>
            </a:r>
          </a:p>
          <a:p>
            <a:pPr algn="just"/>
            <a:r>
              <a:rPr lang="tr-TR" b="1" dirty="0">
                <a:solidFill>
                  <a:schemeClr val="tx1"/>
                </a:solidFill>
                <a:latin typeface="Times New Roman" panose="02020603050405020304" pitchFamily="18" charset="0"/>
                <a:cs typeface="Times New Roman" panose="02020603050405020304" pitchFamily="18" charset="0"/>
              </a:rPr>
              <a:t>2.6.2.7. Süveyş Kanalı’nın Açılması (1869)</a:t>
            </a:r>
          </a:p>
          <a:p>
            <a:pPr algn="just"/>
            <a:r>
              <a:rPr lang="tr-TR" dirty="0" smtClean="0">
                <a:solidFill>
                  <a:schemeClr val="tx1"/>
                </a:solidFill>
                <a:latin typeface="Times New Roman" panose="02020603050405020304" pitchFamily="18" charset="0"/>
                <a:cs typeface="Times New Roman" panose="02020603050405020304" pitchFamily="18" charset="0"/>
              </a:rPr>
              <a:t> Mısır </a:t>
            </a:r>
            <a:r>
              <a:rPr lang="tr-TR" dirty="0">
                <a:solidFill>
                  <a:schemeClr val="tx1"/>
                </a:solidFill>
                <a:latin typeface="Times New Roman" panose="02020603050405020304" pitchFamily="18" charset="0"/>
                <a:cs typeface="Times New Roman" panose="02020603050405020304" pitchFamily="18" charset="0"/>
              </a:rPr>
              <a:t>için olduğu kadar Türkiye ve dünya tarihi açısından da önemli olan Süveyş Kanalı, Fransız-Mısır sermayesiyle bitirilerek 19 Kasım 1869’da hizmete açıldı.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err="1" smtClean="0">
                <a:solidFill>
                  <a:schemeClr val="tx1"/>
                </a:solidFill>
                <a:latin typeface="Times New Roman" panose="02020603050405020304" pitchFamily="18" charset="0"/>
                <a:cs typeface="Times New Roman" panose="02020603050405020304" pitchFamily="18" charset="0"/>
              </a:rPr>
              <a:t>Hidiv</a:t>
            </a:r>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İsmail Paşa, Sultan Abdülaziz’den aldığı 1873 tarihli bir fermanla, Hidivlik unvanının en büyük oğluna veya yeğenine geçmesi imtiyazını aldı.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 Hatta </a:t>
            </a:r>
            <a:r>
              <a:rPr lang="tr-TR" dirty="0">
                <a:solidFill>
                  <a:schemeClr val="tx1"/>
                </a:solidFill>
                <a:latin typeface="Times New Roman" panose="02020603050405020304" pitchFamily="18" charset="0"/>
                <a:cs typeface="Times New Roman" panose="02020603050405020304" pitchFamily="18" charset="0"/>
              </a:rPr>
              <a:t>İngilizlerin desteği ile güneyde </a:t>
            </a:r>
            <a:r>
              <a:rPr lang="tr-TR" b="1" dirty="0">
                <a:solidFill>
                  <a:schemeClr val="tx1"/>
                </a:solidFill>
                <a:latin typeface="Times New Roman" panose="02020603050405020304" pitchFamily="18" charset="0"/>
                <a:cs typeface="Times New Roman" panose="02020603050405020304" pitchFamily="18" charset="0"/>
              </a:rPr>
              <a:t>Sudan</a:t>
            </a:r>
            <a:r>
              <a:rPr lang="tr-TR" dirty="0">
                <a:solidFill>
                  <a:schemeClr val="tx1"/>
                </a:solidFill>
                <a:latin typeface="Times New Roman" panose="02020603050405020304" pitchFamily="18" charset="0"/>
                <a:cs typeface="Times New Roman" panose="02020603050405020304" pitchFamily="18" charset="0"/>
              </a:rPr>
              <a:t> ve </a:t>
            </a:r>
            <a:r>
              <a:rPr lang="tr-TR" b="1" dirty="0">
                <a:solidFill>
                  <a:schemeClr val="tx1"/>
                </a:solidFill>
                <a:latin typeface="Times New Roman" panose="02020603050405020304" pitchFamily="18" charset="0"/>
                <a:cs typeface="Times New Roman" panose="02020603050405020304" pitchFamily="18" charset="0"/>
              </a:rPr>
              <a:t>Habeşistan</a:t>
            </a:r>
            <a:r>
              <a:rPr lang="tr-TR" dirty="0">
                <a:solidFill>
                  <a:schemeClr val="tx1"/>
                </a:solidFill>
                <a:latin typeface="Times New Roman" panose="02020603050405020304" pitchFamily="18" charset="0"/>
                <a:cs typeface="Times New Roman" panose="02020603050405020304" pitchFamily="18" charset="0"/>
              </a:rPr>
              <a:t>’a doğru nüfuzunu genişletti.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Fakat </a:t>
            </a:r>
            <a:r>
              <a:rPr lang="tr-TR" dirty="0">
                <a:solidFill>
                  <a:schemeClr val="tx1"/>
                </a:solidFill>
                <a:latin typeface="Times New Roman" panose="02020603050405020304" pitchFamily="18" charset="0"/>
                <a:cs typeface="Times New Roman" panose="02020603050405020304" pitchFamily="18" charset="0"/>
              </a:rPr>
              <a:t>yapılan yüklü dış </a:t>
            </a:r>
            <a:r>
              <a:rPr lang="tr-TR">
                <a:solidFill>
                  <a:schemeClr val="tx1"/>
                </a:solidFill>
                <a:latin typeface="Times New Roman" panose="02020603050405020304" pitchFamily="18" charset="0"/>
                <a:cs typeface="Times New Roman" panose="02020603050405020304" pitchFamily="18" charset="0"/>
              </a:rPr>
              <a:t>borçlar </a:t>
            </a:r>
            <a:r>
              <a:rPr lang="tr-TR" smtClean="0">
                <a:solidFill>
                  <a:schemeClr val="tx1"/>
                </a:solidFill>
                <a:latin typeface="Times New Roman" panose="02020603050405020304" pitchFamily="18" charset="0"/>
                <a:cs typeface="Times New Roman" panose="02020603050405020304" pitchFamily="18" charset="0"/>
              </a:rPr>
              <a:t>Mısır’ı </a:t>
            </a:r>
            <a:r>
              <a:rPr lang="tr-TR" dirty="0">
                <a:solidFill>
                  <a:schemeClr val="tx1"/>
                </a:solidFill>
                <a:latin typeface="Times New Roman" panose="02020603050405020304" pitchFamily="18" charset="0"/>
                <a:cs typeface="Times New Roman" panose="02020603050405020304" pitchFamily="18" charset="0"/>
              </a:rPr>
              <a:t>malî bakımdan büyük bir buhrana sürükledi.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Nihayetinde </a:t>
            </a:r>
            <a:r>
              <a:rPr lang="tr-TR" dirty="0">
                <a:solidFill>
                  <a:schemeClr val="tx1"/>
                </a:solidFill>
                <a:latin typeface="Times New Roman" panose="02020603050405020304" pitchFamily="18" charset="0"/>
                <a:cs typeface="Times New Roman" panose="02020603050405020304" pitchFamily="18" charset="0"/>
              </a:rPr>
              <a:t>İsmail Paşa, Süveyş Kanalı’nın bütün hisselerini İngilizlere satmak zorunda kaldı.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Böylece </a:t>
            </a:r>
            <a:r>
              <a:rPr lang="tr-TR" dirty="0">
                <a:solidFill>
                  <a:schemeClr val="tx1"/>
                </a:solidFill>
                <a:latin typeface="Times New Roman" panose="02020603050405020304" pitchFamily="18" charset="0"/>
                <a:cs typeface="Times New Roman" panose="02020603050405020304" pitchFamily="18" charset="0"/>
              </a:rPr>
              <a:t>İngilizler Fransızlara karşı önemli bir üstünlük sağladılar.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Alınan </a:t>
            </a:r>
            <a:r>
              <a:rPr lang="tr-TR" dirty="0">
                <a:solidFill>
                  <a:schemeClr val="tx1"/>
                </a:solidFill>
                <a:latin typeface="Times New Roman" panose="02020603050405020304" pitchFamily="18" charset="0"/>
                <a:cs typeface="Times New Roman" panose="02020603050405020304" pitchFamily="18" charset="0"/>
              </a:rPr>
              <a:t>malî tedbirler ile durum düzeltilemeyince Avrupalıların denetiminde oluşturulan bir borç komisyonu, Mısır’ın gelirlerine el koydu.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Mısır’ın </a:t>
            </a:r>
            <a:r>
              <a:rPr lang="tr-TR" dirty="0">
                <a:solidFill>
                  <a:schemeClr val="tx1"/>
                </a:solidFill>
                <a:latin typeface="Times New Roman" panose="02020603050405020304" pitchFamily="18" charset="0"/>
                <a:cs typeface="Times New Roman" panose="02020603050405020304" pitchFamily="18" charset="0"/>
              </a:rPr>
              <a:t>malî ve idarî kontrolü tamamen yabancıların eline geçti. Hidiv İsmail Paşa, valilikten indirilerek, yerine </a:t>
            </a:r>
            <a:r>
              <a:rPr lang="tr-TR" b="1" dirty="0">
                <a:solidFill>
                  <a:schemeClr val="tx1"/>
                </a:solidFill>
                <a:latin typeface="Times New Roman" panose="02020603050405020304" pitchFamily="18" charset="0"/>
                <a:cs typeface="Times New Roman" panose="02020603050405020304" pitchFamily="18" charset="0"/>
              </a:rPr>
              <a:t>Tevfik Paş</a:t>
            </a:r>
            <a:r>
              <a:rPr lang="tr-TR" dirty="0">
                <a:solidFill>
                  <a:schemeClr val="tx1"/>
                </a:solidFill>
                <a:latin typeface="Times New Roman" panose="02020603050405020304" pitchFamily="18" charset="0"/>
                <a:cs typeface="Times New Roman" panose="02020603050405020304" pitchFamily="18" charset="0"/>
              </a:rPr>
              <a:t>a getirildi.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Sonuçta </a:t>
            </a:r>
            <a:r>
              <a:rPr lang="tr-TR" dirty="0">
                <a:solidFill>
                  <a:schemeClr val="tx1"/>
                </a:solidFill>
                <a:latin typeface="Times New Roman" panose="02020603050405020304" pitchFamily="18" charset="0"/>
                <a:cs typeface="Times New Roman" panose="02020603050405020304" pitchFamily="18" charset="0"/>
              </a:rPr>
              <a:t>İngilizler, 1882’de Mısır’ı işgal ederek kendi yönetimleri altına aldılar. </a:t>
            </a:r>
          </a:p>
          <a:p>
            <a:endParaRPr lang="tr-TR" dirty="0"/>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19</a:t>
            </a:fld>
            <a:endParaRPr lang="tr-TR"/>
          </a:p>
        </p:txBody>
      </p:sp>
    </p:spTree>
    <p:extLst>
      <p:ext uri="{BB962C8B-B14F-4D97-AF65-F5344CB8AC3E}">
        <p14:creationId xmlns:p14="http://schemas.microsoft.com/office/powerpoint/2010/main" xmlns="" val="2878597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008500"/>
            <a:ext cx="7626002" cy="523220"/>
          </a:xfrm>
        </p:spPr>
        <p:txBody>
          <a:bodyPr/>
          <a:lstStyle/>
          <a:p>
            <a:r>
              <a:rPr lang="tr-TR" sz="2800" b="1" dirty="0"/>
              <a:t>2.7. Sultan Abdülaziz Dönemi Reformları </a:t>
            </a:r>
          </a:p>
        </p:txBody>
      </p:sp>
      <p:sp>
        <p:nvSpPr>
          <p:cNvPr id="6" name="Content Placeholder 5"/>
          <p:cNvSpPr>
            <a:spLocks noGrp="1"/>
          </p:cNvSpPr>
          <p:nvPr>
            <p:ph sz="quarter" idx="10"/>
          </p:nvPr>
        </p:nvSpPr>
        <p:spPr>
          <a:xfrm>
            <a:off x="174691" y="1795383"/>
            <a:ext cx="8826434" cy="4675756"/>
          </a:xfrm>
        </p:spPr>
        <p:txBody>
          <a:bodyPr>
            <a:normAutofit fontScale="70000" lnSpcReduction="20000"/>
          </a:bodyPr>
          <a:lstStyle/>
          <a:p>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Abdülaziz tahta geçtikten sonra önceliği Rus tehdidine karşı ordu ve donanmanın reformize edilmesine verdi</a:t>
            </a:r>
            <a:r>
              <a:rPr lang="tr-TR" dirty="0" smtClean="0">
                <a:solidFill>
                  <a:schemeClr val="tx1"/>
                </a:solidFill>
                <a:latin typeface="Times New Roman" panose="02020603050405020304" pitchFamily="18" charset="0"/>
                <a:cs typeface="Times New Roman" panose="02020603050405020304" pitchFamily="18" charset="0"/>
              </a:rPr>
              <a:t>.</a:t>
            </a:r>
          </a:p>
          <a:p>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Silahlanmaya kendi tahsisatından ve borçlanmalarla düzenlenen devlet bütçesinden milyonlarca lira harcadı. </a:t>
            </a:r>
            <a:endParaRPr lang="tr-TR" dirty="0" smtClean="0">
              <a:solidFill>
                <a:schemeClr val="tx1"/>
              </a:solidFill>
              <a:latin typeface="Times New Roman" panose="02020603050405020304" pitchFamily="18" charset="0"/>
              <a:cs typeface="Times New Roman" panose="02020603050405020304" pitchFamily="18" charset="0"/>
            </a:endParaRPr>
          </a:p>
          <a:p>
            <a:r>
              <a:rPr lang="tr-TR" dirty="0" smtClean="0">
                <a:solidFill>
                  <a:schemeClr val="tx1"/>
                </a:solidFill>
                <a:latin typeface="Times New Roman" panose="02020603050405020304" pitchFamily="18" charset="0"/>
                <a:cs typeface="Times New Roman" panose="02020603050405020304" pitchFamily="18" charset="0"/>
              </a:rPr>
              <a:t>Satın </a:t>
            </a:r>
            <a:r>
              <a:rPr lang="tr-TR" dirty="0">
                <a:solidFill>
                  <a:schemeClr val="tx1"/>
                </a:solidFill>
                <a:latin typeface="Times New Roman" panose="02020603050405020304" pitchFamily="18" charset="0"/>
                <a:cs typeface="Times New Roman" panose="02020603050405020304" pitchFamily="18" charset="0"/>
              </a:rPr>
              <a:t>alınan büyük çaplı toplarla Boğazlar ve sınır boylarındaki kaleler tahkim edildi</a:t>
            </a:r>
            <a:r>
              <a:rPr lang="tr-TR" dirty="0" smtClean="0">
                <a:solidFill>
                  <a:schemeClr val="tx1"/>
                </a:solidFill>
                <a:latin typeface="Times New Roman" panose="02020603050405020304" pitchFamily="18" charset="0"/>
                <a:cs typeface="Times New Roman" panose="02020603050405020304" pitchFamily="18" charset="0"/>
              </a:rPr>
              <a:t>.</a:t>
            </a:r>
          </a:p>
          <a:p>
            <a:r>
              <a:rPr lang="tr-TR" dirty="0" smtClean="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Tophane</a:t>
            </a:r>
            <a:r>
              <a:rPr lang="tr-TR" dirty="0">
                <a:solidFill>
                  <a:schemeClr val="tx1"/>
                </a:solidFill>
                <a:latin typeface="Times New Roman" panose="02020603050405020304" pitchFamily="18" charset="0"/>
                <a:cs typeface="Times New Roman" panose="02020603050405020304" pitchFamily="18" charset="0"/>
              </a:rPr>
              <a:t> yenilendiği gibi Feshane genişletildi. Prusya’dan uzman subaylar getirtilerek 1866’da </a:t>
            </a:r>
            <a:r>
              <a:rPr lang="tr-TR" b="1" dirty="0">
                <a:solidFill>
                  <a:schemeClr val="tx1"/>
                </a:solidFill>
                <a:latin typeface="Times New Roman" panose="02020603050405020304" pitchFamily="18" charset="0"/>
                <a:cs typeface="Times New Roman" panose="02020603050405020304" pitchFamily="18" charset="0"/>
              </a:rPr>
              <a:t>Harbiye Mektebi</a:t>
            </a:r>
            <a:r>
              <a:rPr lang="tr-TR" dirty="0">
                <a:solidFill>
                  <a:schemeClr val="tx1"/>
                </a:solidFill>
                <a:latin typeface="Times New Roman" panose="02020603050405020304" pitchFamily="18" charset="0"/>
                <a:cs typeface="Times New Roman" panose="02020603050405020304" pitchFamily="18" charset="0"/>
              </a:rPr>
              <a:t> yeniden düzenlendi. </a:t>
            </a:r>
            <a:endParaRPr lang="tr-TR" dirty="0" smtClean="0">
              <a:solidFill>
                <a:schemeClr val="tx1"/>
              </a:solidFill>
              <a:latin typeface="Times New Roman" panose="02020603050405020304" pitchFamily="18" charset="0"/>
              <a:cs typeface="Times New Roman" panose="02020603050405020304" pitchFamily="18" charset="0"/>
            </a:endParaRPr>
          </a:p>
          <a:p>
            <a:r>
              <a:rPr lang="tr-TR" b="1" dirty="0" smtClean="0">
                <a:solidFill>
                  <a:schemeClr val="tx1"/>
                </a:solidFill>
                <a:latin typeface="Times New Roman" panose="02020603050405020304" pitchFamily="18" charset="0"/>
                <a:cs typeface="Times New Roman" panose="02020603050405020304" pitchFamily="18" charset="0"/>
              </a:rPr>
              <a:t>Askerî </a:t>
            </a:r>
            <a:r>
              <a:rPr lang="tr-TR" b="1" dirty="0">
                <a:solidFill>
                  <a:schemeClr val="tx1"/>
                </a:solidFill>
                <a:latin typeface="Times New Roman" panose="02020603050405020304" pitchFamily="18" charset="0"/>
                <a:cs typeface="Times New Roman" panose="02020603050405020304" pitchFamily="18" charset="0"/>
              </a:rPr>
              <a:t>Rüşdiyeler</a:t>
            </a:r>
            <a:r>
              <a:rPr lang="tr-TR" dirty="0">
                <a:solidFill>
                  <a:schemeClr val="tx1"/>
                </a:solidFill>
                <a:latin typeface="Times New Roman" panose="02020603050405020304" pitchFamily="18" charset="0"/>
                <a:cs typeface="Times New Roman" panose="02020603050405020304" pitchFamily="18" charset="0"/>
              </a:rPr>
              <a:t> açıldı. </a:t>
            </a:r>
            <a:r>
              <a:rPr lang="tr-TR" b="1" dirty="0">
                <a:solidFill>
                  <a:schemeClr val="tx1"/>
                </a:solidFill>
                <a:latin typeface="Times New Roman" panose="02020603050405020304" pitchFamily="18" charset="0"/>
                <a:cs typeface="Times New Roman" panose="02020603050405020304" pitchFamily="18" charset="0"/>
              </a:rPr>
              <a:t>Taşkışla</a:t>
            </a:r>
            <a:r>
              <a:rPr lang="tr-TR" dirty="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Gümüşsüyü Kışlası</a:t>
            </a:r>
            <a:r>
              <a:rPr lang="tr-TR" dirty="0">
                <a:solidFill>
                  <a:schemeClr val="tx1"/>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Taksim Kışlası</a:t>
            </a:r>
            <a:r>
              <a:rPr lang="tr-TR" dirty="0">
                <a:solidFill>
                  <a:schemeClr val="tx1"/>
                </a:solidFill>
                <a:latin typeface="Times New Roman" panose="02020603050405020304" pitchFamily="18" charset="0"/>
                <a:cs typeface="Times New Roman" panose="02020603050405020304" pitchFamily="18" charset="0"/>
              </a:rPr>
              <a:t> gibi yeni askeri binalar inşa edildi. </a:t>
            </a:r>
            <a:endParaRPr lang="tr-TR" dirty="0" smtClean="0">
              <a:solidFill>
                <a:schemeClr val="tx1"/>
              </a:solidFill>
              <a:latin typeface="Times New Roman" panose="02020603050405020304" pitchFamily="18" charset="0"/>
              <a:cs typeface="Times New Roman" panose="02020603050405020304" pitchFamily="18" charset="0"/>
            </a:endParaRPr>
          </a:p>
          <a:p>
            <a:r>
              <a:rPr lang="tr-TR" dirty="0" smtClean="0">
                <a:solidFill>
                  <a:schemeClr val="tx1"/>
                </a:solidFill>
                <a:latin typeface="Times New Roman" panose="02020603050405020304" pitchFamily="18" charset="0"/>
                <a:cs typeface="Times New Roman" panose="02020603050405020304" pitchFamily="18" charset="0"/>
              </a:rPr>
              <a:t>Bugün </a:t>
            </a:r>
            <a:r>
              <a:rPr lang="tr-TR" dirty="0">
                <a:solidFill>
                  <a:schemeClr val="tx1"/>
                </a:solidFill>
                <a:latin typeface="Times New Roman" panose="02020603050405020304" pitchFamily="18" charset="0"/>
                <a:cs typeface="Times New Roman" panose="02020603050405020304" pitchFamily="18" charset="0"/>
              </a:rPr>
              <a:t>Beyazıt’ta </a:t>
            </a:r>
            <a:r>
              <a:rPr lang="tr-TR" b="1" dirty="0">
                <a:solidFill>
                  <a:schemeClr val="tx1"/>
                </a:solidFill>
                <a:latin typeface="Times New Roman" panose="02020603050405020304" pitchFamily="18" charset="0"/>
                <a:cs typeface="Times New Roman" panose="02020603050405020304" pitchFamily="18" charset="0"/>
              </a:rPr>
              <a:t>İstanbul Üniversitesi </a:t>
            </a:r>
            <a:r>
              <a:rPr lang="tr-TR" dirty="0">
                <a:solidFill>
                  <a:schemeClr val="tx1"/>
                </a:solidFill>
                <a:latin typeface="Times New Roman" panose="02020603050405020304" pitchFamily="18" charset="0"/>
                <a:cs typeface="Times New Roman" panose="02020603050405020304" pitchFamily="18" charset="0"/>
              </a:rPr>
              <a:t>merkez kampüsü olarak kullanılan kompleks </a:t>
            </a:r>
            <a:r>
              <a:rPr lang="tr-TR" b="1" dirty="0">
                <a:solidFill>
                  <a:schemeClr val="tx1"/>
                </a:solidFill>
                <a:latin typeface="Times New Roman" panose="02020603050405020304" pitchFamily="18" charset="0"/>
                <a:cs typeface="Times New Roman" panose="02020603050405020304" pitchFamily="18" charset="0"/>
              </a:rPr>
              <a:t>Seraskerlik </a:t>
            </a:r>
            <a:r>
              <a:rPr lang="tr-TR" dirty="0">
                <a:solidFill>
                  <a:schemeClr val="tx1"/>
                </a:solidFill>
                <a:latin typeface="Times New Roman" panose="02020603050405020304" pitchFamily="18" charset="0"/>
                <a:cs typeface="Times New Roman" panose="02020603050405020304" pitchFamily="18" charset="0"/>
              </a:rPr>
              <a:t>olarak hizmete açıldı</a:t>
            </a:r>
            <a:r>
              <a:rPr lang="tr-TR" dirty="0" smtClean="0">
                <a:solidFill>
                  <a:schemeClr val="tx1"/>
                </a:solidFill>
                <a:latin typeface="Times New Roman" panose="02020603050405020304" pitchFamily="18" charset="0"/>
                <a:cs typeface="Times New Roman" panose="02020603050405020304" pitchFamily="18" charset="0"/>
              </a:rPr>
              <a:t>.</a:t>
            </a:r>
          </a:p>
          <a:p>
            <a:r>
              <a:rPr lang="tr-TR" dirty="0" smtClean="0">
                <a:solidFill>
                  <a:schemeClr val="tx1"/>
                </a:solidFill>
                <a:latin typeface="Times New Roman" panose="02020603050405020304" pitchFamily="18" charset="0"/>
                <a:cs typeface="Times New Roman" panose="02020603050405020304" pitchFamily="18" charset="0"/>
              </a:rPr>
              <a:t>Denizciliğin </a:t>
            </a:r>
            <a:r>
              <a:rPr lang="tr-TR" dirty="0">
                <a:solidFill>
                  <a:schemeClr val="tx1"/>
                </a:solidFill>
                <a:latin typeface="Times New Roman" panose="02020603050405020304" pitchFamily="18" charset="0"/>
                <a:cs typeface="Times New Roman" panose="02020603050405020304" pitchFamily="18" charset="0"/>
              </a:rPr>
              <a:t>gelişmesi için Bahriye Nezareti kuruldu. Donanmanın güçlenmesine çalışıldı. Zırhlı gemiler alındı. </a:t>
            </a:r>
            <a:endParaRPr lang="tr-TR" dirty="0" smtClean="0">
              <a:solidFill>
                <a:schemeClr val="tx1"/>
              </a:solidFill>
              <a:latin typeface="Times New Roman" panose="02020603050405020304" pitchFamily="18" charset="0"/>
              <a:cs typeface="Times New Roman" panose="02020603050405020304" pitchFamily="18" charset="0"/>
            </a:endParaRPr>
          </a:p>
          <a:p>
            <a:r>
              <a:rPr lang="tr-TR" dirty="0" smtClean="0">
                <a:solidFill>
                  <a:schemeClr val="tx1"/>
                </a:solidFill>
                <a:latin typeface="Times New Roman" panose="02020603050405020304" pitchFamily="18" charset="0"/>
                <a:cs typeface="Times New Roman" panose="02020603050405020304" pitchFamily="18" charset="0"/>
              </a:rPr>
              <a:t>Eğitime </a:t>
            </a:r>
            <a:r>
              <a:rPr lang="tr-TR" dirty="0">
                <a:solidFill>
                  <a:schemeClr val="tx1"/>
                </a:solidFill>
                <a:latin typeface="Times New Roman" panose="02020603050405020304" pitchFamily="18" charset="0"/>
                <a:cs typeface="Times New Roman" panose="02020603050405020304" pitchFamily="18" charset="0"/>
              </a:rPr>
              <a:t>önem verildi</a:t>
            </a:r>
            <a:r>
              <a:rPr lang="tr-TR" dirty="0" smtClean="0">
                <a:solidFill>
                  <a:schemeClr val="tx1"/>
                </a:solidFill>
                <a:latin typeface="Times New Roman" panose="02020603050405020304" pitchFamily="18" charset="0"/>
                <a:cs typeface="Times New Roman" panose="02020603050405020304" pitchFamily="18" charset="0"/>
              </a:rPr>
              <a:t>.</a:t>
            </a:r>
            <a:r>
              <a:rPr lang="tr-TR" dirty="0">
                <a:solidFill>
                  <a:schemeClr val="tx1"/>
                </a:solidFill>
                <a:latin typeface="Times New Roman" panose="02020603050405020304" pitchFamily="18" charset="0"/>
                <a:cs typeface="Times New Roman" panose="02020603050405020304" pitchFamily="18" charset="0"/>
              </a:rPr>
              <a:t> </a:t>
            </a:r>
            <a:endParaRPr lang="tr-TR" dirty="0" smtClean="0">
              <a:solidFill>
                <a:schemeClr val="tx1"/>
              </a:solidFill>
              <a:latin typeface="Times New Roman" panose="02020603050405020304" pitchFamily="18" charset="0"/>
              <a:cs typeface="Times New Roman" panose="02020603050405020304" pitchFamily="18" charset="0"/>
            </a:endParaRPr>
          </a:p>
          <a:p>
            <a:pPr>
              <a:buNone/>
            </a:pPr>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20</a:t>
            </a:fld>
            <a:endParaRPr lang="tr-TR"/>
          </a:p>
        </p:txBody>
      </p:sp>
    </p:spTree>
    <p:extLst>
      <p:ext uri="{BB962C8B-B14F-4D97-AF65-F5344CB8AC3E}">
        <p14:creationId xmlns:p14="http://schemas.microsoft.com/office/powerpoint/2010/main" xmlns="" val="2717665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008500"/>
            <a:ext cx="7626002" cy="523220"/>
          </a:xfrm>
        </p:spPr>
        <p:txBody>
          <a:bodyPr/>
          <a:lstStyle/>
          <a:p>
            <a:r>
              <a:rPr lang="tr-TR" sz="2800" b="1" dirty="0"/>
              <a:t>2.7. Sultan Abdülaziz Dönemi Reformları </a:t>
            </a:r>
          </a:p>
        </p:txBody>
      </p:sp>
      <p:sp>
        <p:nvSpPr>
          <p:cNvPr id="6" name="Content Placeholder 5"/>
          <p:cNvSpPr>
            <a:spLocks noGrp="1"/>
          </p:cNvSpPr>
          <p:nvPr>
            <p:ph sz="quarter" idx="10"/>
          </p:nvPr>
        </p:nvSpPr>
        <p:spPr>
          <a:xfrm>
            <a:off x="174691" y="1795383"/>
            <a:ext cx="8826434" cy="4675756"/>
          </a:xfrm>
        </p:spPr>
        <p:txBody>
          <a:bodyPr>
            <a:normAutofit fontScale="70000" lnSpcReduction="20000"/>
          </a:bodyPr>
          <a:lstStyle/>
          <a:p>
            <a:r>
              <a:rPr lang="tr-TR" dirty="0" smtClean="0">
                <a:solidFill>
                  <a:schemeClr val="tx1"/>
                </a:solidFill>
                <a:latin typeface="Times New Roman" panose="02020603050405020304" pitchFamily="18" charset="0"/>
                <a:cs typeface="Times New Roman" panose="02020603050405020304" pitchFamily="18" charset="0"/>
              </a:rPr>
              <a:t>Abdülaziz </a:t>
            </a:r>
            <a:r>
              <a:rPr lang="tr-TR" dirty="0">
                <a:solidFill>
                  <a:schemeClr val="tx1"/>
                </a:solidFill>
                <a:latin typeface="Times New Roman" panose="02020603050405020304" pitchFamily="18" charset="0"/>
                <a:cs typeface="Times New Roman" panose="02020603050405020304" pitchFamily="18" charset="0"/>
              </a:rPr>
              <a:t>saltanatında ulaşım ve haberleşme alanında da önemli ilerlemeler </a:t>
            </a:r>
            <a:r>
              <a:rPr lang="tr-TR" dirty="0" smtClean="0">
                <a:solidFill>
                  <a:schemeClr val="tx1"/>
                </a:solidFill>
                <a:latin typeface="Times New Roman" panose="02020603050405020304" pitchFamily="18" charset="0"/>
                <a:cs typeface="Times New Roman" panose="02020603050405020304" pitchFamily="18" charset="0"/>
              </a:rPr>
              <a:t>kaydedildi</a:t>
            </a:r>
          </a:p>
          <a:p>
            <a:r>
              <a:rPr lang="tr-TR" dirty="0">
                <a:solidFill>
                  <a:schemeClr val="tx1"/>
                </a:solidFill>
                <a:latin typeface="Times New Roman" panose="02020603050405020304" pitchFamily="18" charset="0"/>
                <a:cs typeface="Times New Roman" panose="02020603050405020304" pitchFamily="18" charset="0"/>
              </a:rPr>
              <a:t> </a:t>
            </a:r>
            <a:r>
              <a:rPr lang="tr-TR" dirty="0" smtClean="0">
                <a:solidFill>
                  <a:schemeClr val="tx1"/>
                </a:solidFill>
                <a:latin typeface="Times New Roman" panose="02020603050405020304" pitchFamily="18" charset="0"/>
                <a:cs typeface="Times New Roman" panose="02020603050405020304" pitchFamily="18" charset="0"/>
              </a:rPr>
              <a:t>Boğaziçi </a:t>
            </a:r>
            <a:r>
              <a:rPr lang="tr-TR" dirty="0">
                <a:solidFill>
                  <a:schemeClr val="tx1"/>
                </a:solidFill>
                <a:latin typeface="Times New Roman" panose="02020603050405020304" pitchFamily="18" charset="0"/>
                <a:cs typeface="Times New Roman" panose="02020603050405020304" pitchFamily="18" charset="0"/>
              </a:rPr>
              <a:t>ulaşımı için şirketler teşvik edildi. </a:t>
            </a:r>
            <a:endParaRPr lang="tr-TR" dirty="0" smtClean="0">
              <a:solidFill>
                <a:schemeClr val="tx1"/>
              </a:solidFill>
              <a:latin typeface="Times New Roman" panose="02020603050405020304" pitchFamily="18" charset="0"/>
              <a:cs typeface="Times New Roman" panose="02020603050405020304" pitchFamily="18" charset="0"/>
            </a:endParaRPr>
          </a:p>
          <a:p>
            <a:r>
              <a:rPr lang="tr-TR" dirty="0" smtClean="0">
                <a:solidFill>
                  <a:schemeClr val="tx1"/>
                </a:solidFill>
                <a:latin typeface="Times New Roman" panose="02020603050405020304" pitchFamily="18" charset="0"/>
                <a:cs typeface="Times New Roman" panose="02020603050405020304" pitchFamily="18" charset="0"/>
              </a:rPr>
              <a:t>Toplam </a:t>
            </a:r>
            <a:r>
              <a:rPr lang="tr-TR" dirty="0">
                <a:solidFill>
                  <a:schemeClr val="tx1"/>
                </a:solidFill>
                <a:latin typeface="Times New Roman" panose="02020603050405020304" pitchFamily="18" charset="0"/>
                <a:cs typeface="Times New Roman" panose="02020603050405020304" pitchFamily="18" charset="0"/>
              </a:rPr>
              <a:t>452 kilometre olan demiryolu şebekesi 1344 kilometreye çıkarıldı. </a:t>
            </a:r>
            <a:endParaRPr lang="tr-TR" dirty="0" smtClean="0">
              <a:solidFill>
                <a:schemeClr val="tx1"/>
              </a:solidFill>
              <a:latin typeface="Times New Roman" panose="02020603050405020304" pitchFamily="18" charset="0"/>
              <a:cs typeface="Times New Roman" panose="02020603050405020304" pitchFamily="18" charset="0"/>
            </a:endParaRPr>
          </a:p>
          <a:p>
            <a:r>
              <a:rPr lang="tr-TR" dirty="0" smtClean="0">
                <a:solidFill>
                  <a:schemeClr val="tx1"/>
                </a:solidFill>
                <a:latin typeface="Times New Roman" panose="02020603050405020304" pitchFamily="18" charset="0"/>
                <a:cs typeface="Times New Roman" panose="02020603050405020304" pitchFamily="18" charset="0"/>
              </a:rPr>
              <a:t>Abdülaziz </a:t>
            </a:r>
            <a:r>
              <a:rPr lang="tr-TR" dirty="0">
                <a:solidFill>
                  <a:schemeClr val="tx1"/>
                </a:solidFill>
                <a:latin typeface="Times New Roman" panose="02020603050405020304" pitchFamily="18" charset="0"/>
                <a:cs typeface="Times New Roman" panose="02020603050405020304" pitchFamily="18" charset="0"/>
              </a:rPr>
              <a:t>döneminde vilayet idaresinin sistematikleşmesi bakımından önemli gelişmeler yaşandı. 1864 tarihli </a:t>
            </a:r>
            <a:r>
              <a:rPr lang="tr-TR" b="1" dirty="0">
                <a:solidFill>
                  <a:schemeClr val="tx1"/>
                </a:solidFill>
                <a:latin typeface="Times New Roman" panose="02020603050405020304" pitchFamily="18" charset="0"/>
                <a:cs typeface="Times New Roman" panose="02020603050405020304" pitchFamily="18" charset="0"/>
              </a:rPr>
              <a:t>Vilayet Nizamnamesi</a:t>
            </a:r>
            <a:r>
              <a:rPr lang="tr-TR" dirty="0">
                <a:solidFill>
                  <a:schemeClr val="tx1"/>
                </a:solidFill>
                <a:latin typeface="Times New Roman" panose="02020603050405020304" pitchFamily="18" charset="0"/>
                <a:cs typeface="Times New Roman" panose="02020603050405020304" pitchFamily="18" charset="0"/>
              </a:rPr>
              <a:t> ile livaların (sancak) temel birim olduğu vilâyet teşkilâtı oluşturuluyordu. </a:t>
            </a:r>
          </a:p>
          <a:p>
            <a:r>
              <a:rPr lang="tr-TR" dirty="0">
                <a:solidFill>
                  <a:schemeClr val="tx1"/>
                </a:solidFill>
                <a:latin typeface="Times New Roman" panose="02020603050405020304" pitchFamily="18" charset="0"/>
                <a:cs typeface="Times New Roman" panose="02020603050405020304" pitchFamily="18" charset="0"/>
              </a:rPr>
              <a:t>Abdülaziz’in idaresi süresince eğitim alanında da önemli gelişmeler oldu. 1862’de devlet dairelerine kâtip yetiştirmek </a:t>
            </a:r>
            <a:r>
              <a:rPr lang="tr-TR">
                <a:solidFill>
                  <a:schemeClr val="tx1"/>
                </a:solidFill>
                <a:latin typeface="Times New Roman" panose="02020603050405020304" pitchFamily="18" charset="0"/>
                <a:cs typeface="Times New Roman" panose="02020603050405020304" pitchFamily="18" charset="0"/>
              </a:rPr>
              <a:t>üzere </a:t>
            </a:r>
            <a:r>
              <a:rPr lang="tr-TR" smtClean="0">
                <a:solidFill>
                  <a:schemeClr val="tx1"/>
                </a:solidFill>
                <a:latin typeface="Times New Roman" panose="02020603050405020304" pitchFamily="18" charset="0"/>
                <a:cs typeface="Times New Roman" panose="02020603050405020304" pitchFamily="18" charset="0"/>
              </a:rPr>
              <a:t>rüştiyeyi, </a:t>
            </a:r>
            <a:r>
              <a:rPr lang="tr-TR" dirty="0">
                <a:solidFill>
                  <a:schemeClr val="tx1"/>
                </a:solidFill>
                <a:latin typeface="Times New Roman" panose="02020603050405020304" pitchFamily="18" charset="0"/>
                <a:cs typeface="Times New Roman" panose="02020603050405020304" pitchFamily="18" charset="0"/>
              </a:rPr>
              <a:t>yani orta derecedeki okulları bitirenlerin gidebileceği </a:t>
            </a:r>
            <a:r>
              <a:rPr lang="tr-TR" b="1" dirty="0">
                <a:solidFill>
                  <a:schemeClr val="tx1"/>
                </a:solidFill>
                <a:latin typeface="Times New Roman" panose="02020603050405020304" pitchFamily="18" charset="0"/>
                <a:cs typeface="Times New Roman" panose="02020603050405020304" pitchFamily="18" charset="0"/>
              </a:rPr>
              <a:t>Mekteb-i Mahrec-i Aklam</a:t>
            </a:r>
            <a:r>
              <a:rPr lang="tr-TR" dirty="0">
                <a:solidFill>
                  <a:schemeClr val="tx1"/>
                </a:solidFill>
                <a:latin typeface="Times New Roman" panose="02020603050405020304" pitchFamily="18" charset="0"/>
                <a:cs typeface="Times New Roman" panose="02020603050405020304" pitchFamily="18" charset="0"/>
              </a:rPr>
              <a:t> kuruldu. </a:t>
            </a:r>
            <a:endParaRPr lang="tr-TR" dirty="0" smtClean="0">
              <a:solidFill>
                <a:schemeClr val="tx1"/>
              </a:solidFill>
              <a:latin typeface="Times New Roman" panose="02020603050405020304" pitchFamily="18" charset="0"/>
              <a:cs typeface="Times New Roman" panose="02020603050405020304" pitchFamily="18" charset="0"/>
            </a:endParaRPr>
          </a:p>
          <a:p>
            <a:r>
              <a:rPr lang="tr-TR" dirty="0" smtClean="0">
                <a:solidFill>
                  <a:schemeClr val="tx1"/>
                </a:solidFill>
                <a:latin typeface="Times New Roman" panose="02020603050405020304" pitchFamily="18" charset="0"/>
                <a:cs typeface="Times New Roman" panose="02020603050405020304" pitchFamily="18" charset="0"/>
              </a:rPr>
              <a:t>1864’te </a:t>
            </a:r>
            <a:r>
              <a:rPr lang="tr-TR" dirty="0">
                <a:solidFill>
                  <a:schemeClr val="tx1"/>
                </a:solidFill>
                <a:latin typeface="Times New Roman" panose="02020603050405020304" pitchFamily="18" charset="0"/>
                <a:cs typeface="Times New Roman" panose="02020603050405020304" pitchFamily="18" charset="0"/>
              </a:rPr>
              <a:t>bir lisan okulu açıldı. Fransa’nın 1867’de verdiği bir nota ve sürekli ısrarları sonucu 1868’de, tamamen Fransız eğitim sistemine göre öğretim yapan </a:t>
            </a:r>
            <a:r>
              <a:rPr lang="tr-TR" b="1" dirty="0">
                <a:solidFill>
                  <a:schemeClr val="tx1"/>
                </a:solidFill>
                <a:latin typeface="Times New Roman" panose="02020603050405020304" pitchFamily="18" charset="0"/>
                <a:cs typeface="Times New Roman" panose="02020603050405020304" pitchFamily="18" charset="0"/>
              </a:rPr>
              <a:t>Mekteb-i Sultanî</a:t>
            </a:r>
            <a:r>
              <a:rPr lang="tr-TR" dirty="0">
                <a:solidFill>
                  <a:schemeClr val="tx1"/>
                </a:solidFill>
                <a:latin typeface="Times New Roman" panose="02020603050405020304" pitchFamily="18" charset="0"/>
                <a:cs typeface="Times New Roman" panose="02020603050405020304" pitchFamily="18" charset="0"/>
              </a:rPr>
              <a:t> (Galatasaray Lisesi) açıldı. Bu okulda Müslüman ve Gayrimüslim çocukları karışık okuyacaklar, eğitim Fransızca, yönetim de Fransızların elinde olacaktı. </a:t>
            </a:r>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21</a:t>
            </a:fld>
            <a:endParaRPr lang="tr-TR"/>
          </a:p>
        </p:txBody>
      </p:sp>
    </p:spTree>
    <p:extLst>
      <p:ext uri="{BB962C8B-B14F-4D97-AF65-F5344CB8AC3E}">
        <p14:creationId xmlns:p14="http://schemas.microsoft.com/office/powerpoint/2010/main" xmlns="" val="3898819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008500"/>
            <a:ext cx="7626002" cy="523220"/>
          </a:xfrm>
        </p:spPr>
        <p:txBody>
          <a:bodyPr/>
          <a:lstStyle/>
          <a:p>
            <a:r>
              <a:rPr lang="tr-TR" sz="2800" b="1" dirty="0"/>
              <a:t>2.7. Sultan Abdülaziz Dönemi Reformları </a:t>
            </a:r>
          </a:p>
        </p:txBody>
      </p:sp>
      <p:sp>
        <p:nvSpPr>
          <p:cNvPr id="6" name="Content Placeholder 5"/>
          <p:cNvSpPr>
            <a:spLocks noGrp="1"/>
          </p:cNvSpPr>
          <p:nvPr>
            <p:ph sz="quarter" idx="10"/>
          </p:nvPr>
        </p:nvSpPr>
        <p:spPr>
          <a:xfrm>
            <a:off x="174691" y="1795383"/>
            <a:ext cx="8826434" cy="4675756"/>
          </a:xfrm>
        </p:spPr>
        <p:txBody>
          <a:bodyPr>
            <a:normAutofit fontScale="55000" lnSpcReduction="20000"/>
          </a:bodyPr>
          <a:lstStyle/>
          <a:p>
            <a:pPr algn="just"/>
            <a:r>
              <a:rPr lang="tr-TR" dirty="0" smtClean="0">
                <a:solidFill>
                  <a:schemeClr val="tx1"/>
                </a:solidFill>
                <a:latin typeface="Times New Roman" panose="02020603050405020304" pitchFamily="18" charset="0"/>
                <a:cs typeface="Times New Roman" panose="02020603050405020304" pitchFamily="18" charset="0"/>
              </a:rPr>
              <a:t>Bu </a:t>
            </a:r>
            <a:r>
              <a:rPr lang="tr-TR" dirty="0">
                <a:solidFill>
                  <a:schemeClr val="tx1"/>
                </a:solidFill>
                <a:latin typeface="Times New Roman" panose="02020603050405020304" pitchFamily="18" charset="0"/>
                <a:cs typeface="Times New Roman" panose="02020603050405020304" pitchFamily="18" charset="0"/>
              </a:rPr>
              <a:t>dönemde </a:t>
            </a:r>
            <a:r>
              <a:rPr lang="tr-TR" b="1" dirty="0">
                <a:solidFill>
                  <a:schemeClr val="tx1"/>
                </a:solidFill>
                <a:latin typeface="Times New Roman" panose="02020603050405020304" pitchFamily="18" charset="0"/>
                <a:cs typeface="Times New Roman" panose="02020603050405020304" pitchFamily="18" charset="0"/>
              </a:rPr>
              <a:t>Damat Ahmet Fethi Paşa</a:t>
            </a:r>
            <a:r>
              <a:rPr lang="tr-TR" dirty="0">
                <a:solidFill>
                  <a:schemeClr val="tx1"/>
                </a:solidFill>
                <a:latin typeface="Times New Roman" panose="02020603050405020304" pitchFamily="18" charset="0"/>
                <a:cs typeface="Times New Roman" panose="02020603050405020304" pitchFamily="18" charset="0"/>
              </a:rPr>
              <a:t>’nın gayretleriyle 1847’de kurulmuş olan ilk müze yeniden düzenlendi ve 1869’da </a:t>
            </a:r>
            <a:r>
              <a:rPr lang="tr-TR" b="1" dirty="0">
                <a:solidFill>
                  <a:schemeClr val="tx1"/>
                </a:solidFill>
                <a:latin typeface="Times New Roman" panose="02020603050405020304" pitchFamily="18" charset="0"/>
                <a:cs typeface="Times New Roman" panose="02020603050405020304" pitchFamily="18" charset="0"/>
              </a:rPr>
              <a:t>Müze-i Hümayun</a:t>
            </a:r>
            <a:r>
              <a:rPr lang="tr-TR" dirty="0">
                <a:solidFill>
                  <a:schemeClr val="tx1"/>
                </a:solidFill>
                <a:latin typeface="Times New Roman" panose="02020603050405020304" pitchFamily="18" charset="0"/>
                <a:cs typeface="Times New Roman" panose="02020603050405020304" pitchFamily="18" charset="0"/>
              </a:rPr>
              <a:t> adıyla geliştirildi. Osmanlı ülkesinde eski eser araştırmaları Maarif Nezareti’nin iznine bağlandı.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Abdülaziz </a:t>
            </a:r>
            <a:r>
              <a:rPr lang="tr-TR" dirty="0">
                <a:solidFill>
                  <a:schemeClr val="tx1"/>
                </a:solidFill>
                <a:latin typeface="Times New Roman" panose="02020603050405020304" pitchFamily="18" charset="0"/>
                <a:cs typeface="Times New Roman" panose="02020603050405020304" pitchFamily="18" charset="0"/>
              </a:rPr>
              <a:t>döneminde yüksek idarî ve hukukî alanında da önemli adımlar atılmıştır</a:t>
            </a:r>
            <a:r>
              <a:rPr lang="tr-TR" dirty="0" smtClean="0">
                <a:solidFill>
                  <a:schemeClr val="tx1"/>
                </a:solidFill>
                <a:latin typeface="Times New Roman" panose="02020603050405020304" pitchFamily="18" charset="0"/>
                <a:cs typeface="Times New Roman" panose="02020603050405020304" pitchFamily="18" charset="0"/>
              </a:rPr>
              <a:t>.</a:t>
            </a:r>
          </a:p>
          <a:p>
            <a:pPr algn="just"/>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Nitekim 1868’de </a:t>
            </a:r>
            <a:r>
              <a:rPr lang="tr-TR" b="1" dirty="0">
                <a:solidFill>
                  <a:schemeClr val="tx1"/>
                </a:solidFill>
                <a:latin typeface="Times New Roman" panose="02020603050405020304" pitchFamily="18" charset="0"/>
                <a:cs typeface="Times New Roman" panose="02020603050405020304" pitchFamily="18" charset="0"/>
              </a:rPr>
              <a:t>Meclis-i Vâlâ-yı Ahkâm-ı Adliye</a:t>
            </a:r>
            <a:r>
              <a:rPr lang="tr-TR" dirty="0">
                <a:solidFill>
                  <a:schemeClr val="tx1"/>
                </a:solidFill>
                <a:latin typeface="Times New Roman" panose="02020603050405020304" pitchFamily="18" charset="0"/>
                <a:cs typeface="Times New Roman" panose="02020603050405020304" pitchFamily="18" charset="0"/>
              </a:rPr>
              <a:t> ikiye ayrılmıştır. Böylece Tanzimat döneminin kanun tasarılarını hazırlamış olun bu kurul, bugün </a:t>
            </a:r>
            <a:r>
              <a:rPr lang="tr-TR" b="1" dirty="0">
                <a:solidFill>
                  <a:schemeClr val="tx1"/>
                </a:solidFill>
                <a:latin typeface="Times New Roman" panose="02020603050405020304" pitchFamily="18" charset="0"/>
                <a:cs typeface="Times New Roman" panose="02020603050405020304" pitchFamily="18" charset="0"/>
              </a:rPr>
              <a:t>Danıştay</a:t>
            </a:r>
            <a:r>
              <a:rPr lang="tr-TR" dirty="0">
                <a:solidFill>
                  <a:schemeClr val="tx1"/>
                </a:solidFill>
                <a:latin typeface="Times New Roman" panose="02020603050405020304" pitchFamily="18" charset="0"/>
                <a:cs typeface="Times New Roman" panose="02020603050405020304" pitchFamily="18" charset="0"/>
              </a:rPr>
              <a:t> olarak devam eden </a:t>
            </a:r>
            <a:r>
              <a:rPr lang="tr-TR" b="1" dirty="0">
                <a:solidFill>
                  <a:schemeClr val="tx1"/>
                </a:solidFill>
                <a:latin typeface="Times New Roman" panose="02020603050405020304" pitchFamily="18" charset="0"/>
                <a:cs typeface="Times New Roman" panose="02020603050405020304" pitchFamily="18" charset="0"/>
              </a:rPr>
              <a:t>Şura-yı Devlet </a:t>
            </a:r>
            <a:r>
              <a:rPr lang="tr-TR" dirty="0">
                <a:solidFill>
                  <a:schemeClr val="tx1"/>
                </a:solidFill>
                <a:latin typeface="Times New Roman" panose="02020603050405020304" pitchFamily="18" charset="0"/>
                <a:cs typeface="Times New Roman" panose="02020603050405020304" pitchFamily="18" charset="0"/>
              </a:rPr>
              <a:t>ile </a:t>
            </a:r>
            <a:r>
              <a:rPr lang="tr-TR" b="1" dirty="0">
                <a:solidFill>
                  <a:schemeClr val="tx1"/>
                </a:solidFill>
                <a:latin typeface="Times New Roman" panose="02020603050405020304" pitchFamily="18" charset="0"/>
                <a:cs typeface="Times New Roman" panose="02020603050405020304" pitchFamily="18" charset="0"/>
              </a:rPr>
              <a:t>Yargıtay</a:t>
            </a:r>
            <a:r>
              <a:rPr lang="tr-TR" dirty="0">
                <a:solidFill>
                  <a:schemeClr val="tx1"/>
                </a:solidFill>
                <a:latin typeface="Times New Roman" panose="02020603050405020304" pitchFamily="18" charset="0"/>
                <a:cs typeface="Times New Roman" panose="02020603050405020304" pitchFamily="18" charset="0"/>
              </a:rPr>
              <a:t>’ı ilk kuruluşu olan </a:t>
            </a:r>
            <a:r>
              <a:rPr lang="tr-TR" b="1" dirty="0">
                <a:solidFill>
                  <a:schemeClr val="tx1"/>
                </a:solidFill>
                <a:latin typeface="Times New Roman" panose="02020603050405020304" pitchFamily="18" charset="0"/>
                <a:cs typeface="Times New Roman" panose="02020603050405020304" pitchFamily="18" charset="0"/>
              </a:rPr>
              <a:t>Divân-ı Ahkâm-ı Adliye</a:t>
            </a:r>
            <a:r>
              <a:rPr lang="tr-TR" dirty="0">
                <a:solidFill>
                  <a:schemeClr val="tx1"/>
                </a:solidFill>
                <a:latin typeface="Times New Roman" panose="02020603050405020304" pitchFamily="18" charset="0"/>
                <a:cs typeface="Times New Roman" panose="02020603050405020304" pitchFamily="18" charset="0"/>
              </a:rPr>
              <a:t>’ye dönüşmüştür. </a:t>
            </a:r>
          </a:p>
          <a:p>
            <a:pPr algn="just"/>
            <a:r>
              <a:rPr lang="tr-TR" dirty="0">
                <a:solidFill>
                  <a:schemeClr val="tx1"/>
                </a:solidFill>
                <a:latin typeface="Times New Roman" panose="02020603050405020304" pitchFamily="18" charset="0"/>
                <a:cs typeface="Times New Roman" panose="02020603050405020304" pitchFamily="18" charset="0"/>
              </a:rPr>
              <a:t>Bu dönemde bankacılık alanında tarihi önemde kuruluşlar açıldı. Midhat Paşa’nın ziraî kredileri teşkilâtlandırmak ve çiftçiyi desteklemek amacıyla 1863’te Niş’te başlattığı çalışmalar sonucu 1867’de </a:t>
            </a:r>
            <a:r>
              <a:rPr lang="tr-TR" b="1" dirty="0">
                <a:solidFill>
                  <a:schemeClr val="tx1"/>
                </a:solidFill>
                <a:latin typeface="Times New Roman" panose="02020603050405020304" pitchFamily="18" charset="0"/>
                <a:cs typeface="Times New Roman" panose="02020603050405020304" pitchFamily="18" charset="0"/>
              </a:rPr>
              <a:t>Memleket Sandıkları</a:t>
            </a:r>
            <a:r>
              <a:rPr lang="tr-TR" dirty="0">
                <a:solidFill>
                  <a:schemeClr val="tx1"/>
                </a:solidFill>
                <a:latin typeface="Times New Roman" panose="02020603050405020304" pitchFamily="18" charset="0"/>
                <a:cs typeface="Times New Roman" panose="02020603050405020304" pitchFamily="18" charset="0"/>
              </a:rPr>
              <a:t> oluşturuldu.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Yine </a:t>
            </a:r>
            <a:r>
              <a:rPr lang="tr-TR" dirty="0">
                <a:solidFill>
                  <a:schemeClr val="tx1"/>
                </a:solidFill>
                <a:latin typeface="Times New Roman" panose="02020603050405020304" pitchFamily="18" charset="0"/>
                <a:cs typeface="Times New Roman" panose="02020603050405020304" pitchFamily="18" charset="0"/>
              </a:rPr>
              <a:t>onun gayretleriyle 1868’de </a:t>
            </a:r>
            <a:r>
              <a:rPr lang="tr-TR" b="1" dirty="0">
                <a:solidFill>
                  <a:schemeClr val="tx1"/>
                </a:solidFill>
                <a:latin typeface="Times New Roman" panose="02020603050405020304" pitchFamily="18" charset="0"/>
                <a:cs typeface="Times New Roman" panose="02020603050405020304" pitchFamily="18" charset="0"/>
              </a:rPr>
              <a:t>Emniyet Sandığ</a:t>
            </a:r>
            <a:r>
              <a:rPr lang="tr-TR" dirty="0">
                <a:solidFill>
                  <a:schemeClr val="tx1"/>
                </a:solidFill>
                <a:latin typeface="Times New Roman" panose="02020603050405020304" pitchFamily="18" charset="0"/>
                <a:cs typeface="Times New Roman" panose="02020603050405020304" pitchFamily="18" charset="0"/>
              </a:rPr>
              <a:t>ı’nın faaliyete geçmesi sağlandı. Ayrıca, Fransız ve İngiliz ortaklı olarak  </a:t>
            </a:r>
            <a:r>
              <a:rPr lang="tr-TR" b="1" dirty="0">
                <a:solidFill>
                  <a:schemeClr val="tx1"/>
                </a:solidFill>
                <a:latin typeface="Times New Roman" panose="02020603050405020304" pitchFamily="18" charset="0"/>
                <a:cs typeface="Times New Roman" panose="02020603050405020304" pitchFamily="18" charset="0"/>
              </a:rPr>
              <a:t>Bank-ı Osmanî-i Şahâne</a:t>
            </a:r>
            <a:r>
              <a:rPr lang="tr-TR" dirty="0">
                <a:solidFill>
                  <a:schemeClr val="tx1"/>
                </a:solidFill>
                <a:latin typeface="Times New Roman" panose="02020603050405020304" pitchFamily="18" charset="0"/>
                <a:cs typeface="Times New Roman" panose="02020603050405020304" pitchFamily="18" charset="0"/>
              </a:rPr>
              <a:t> (Osmanlı Bankası) adıyla bir banka kurulmasına izin verildi (1863</a:t>
            </a:r>
            <a:r>
              <a:rPr lang="tr-TR" dirty="0" smtClean="0">
                <a:solidFill>
                  <a:schemeClr val="tx1"/>
                </a:solidFill>
                <a:latin typeface="Times New Roman" panose="02020603050405020304" pitchFamily="18" charset="0"/>
                <a:cs typeface="Times New Roman" panose="02020603050405020304" pitchFamily="18" charset="0"/>
              </a:rPr>
              <a:t>).</a:t>
            </a:r>
          </a:p>
          <a:p>
            <a:pPr algn="just"/>
            <a:r>
              <a:rPr lang="tr-TR" dirty="0" smtClean="0">
                <a:solidFill>
                  <a:schemeClr val="tx1"/>
                </a:solidFill>
                <a:latin typeface="Times New Roman" panose="02020603050405020304" pitchFamily="18" charset="0"/>
                <a:cs typeface="Times New Roman" panose="02020603050405020304" pitchFamily="18" charset="0"/>
              </a:rPr>
              <a:t> Bütün </a:t>
            </a:r>
            <a:r>
              <a:rPr lang="tr-TR" dirty="0">
                <a:solidFill>
                  <a:schemeClr val="tx1"/>
                </a:solidFill>
                <a:latin typeface="Times New Roman" panose="02020603050405020304" pitchFamily="18" charset="0"/>
                <a:cs typeface="Times New Roman" panose="02020603050405020304" pitchFamily="18" charset="0"/>
              </a:rPr>
              <a:t>bu icraatların ekonomik bir bedeli bulunuyordu ve Abdülaziz zamanında borçlar 200 milyon altına ulaştı.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dirty="0" smtClean="0">
                <a:solidFill>
                  <a:schemeClr val="tx1"/>
                </a:solidFill>
                <a:latin typeface="Times New Roman" panose="02020603050405020304" pitchFamily="18" charset="0"/>
                <a:cs typeface="Times New Roman" panose="02020603050405020304" pitchFamily="18" charset="0"/>
              </a:rPr>
              <a:t>Bir </a:t>
            </a:r>
            <a:r>
              <a:rPr lang="tr-TR" dirty="0">
                <a:solidFill>
                  <a:schemeClr val="tx1"/>
                </a:solidFill>
                <a:latin typeface="Times New Roman" panose="02020603050405020304" pitchFamily="18" charset="0"/>
                <a:cs typeface="Times New Roman" panose="02020603050405020304" pitchFamily="18" charset="0"/>
              </a:rPr>
              <a:t>yılda borç ve faiz olarak ödenen miktar 14 milyon altına çıktı. O sıralarda Osmanlı Devleti’nin takip ettiği malî politika, borcu borçla ödeme ve bütçe açığını yeni borçlarla kapatma şeklindeydi. Dışarıdan borç alma imkânı olmadığı durumlarda da </a:t>
            </a:r>
            <a:r>
              <a:rPr lang="tr-TR" b="1" dirty="0">
                <a:solidFill>
                  <a:schemeClr val="tx1"/>
                </a:solidFill>
                <a:latin typeface="Times New Roman" panose="02020603050405020304" pitchFamily="18" charset="0"/>
                <a:cs typeface="Times New Roman" panose="02020603050405020304" pitchFamily="18" charset="0"/>
              </a:rPr>
              <a:t>Galata sarraf </a:t>
            </a:r>
            <a:r>
              <a:rPr lang="tr-TR" dirty="0">
                <a:solidFill>
                  <a:schemeClr val="tx1"/>
                </a:solidFill>
                <a:latin typeface="Times New Roman" panose="02020603050405020304" pitchFamily="18" charset="0"/>
                <a:cs typeface="Times New Roman" panose="02020603050405020304" pitchFamily="18" charset="0"/>
              </a:rPr>
              <a:t>ve</a:t>
            </a:r>
            <a:r>
              <a:rPr lang="tr-TR" b="1" dirty="0">
                <a:solidFill>
                  <a:schemeClr val="tx1"/>
                </a:solidFill>
                <a:latin typeface="Times New Roman" panose="02020603050405020304" pitchFamily="18" charset="0"/>
                <a:cs typeface="Times New Roman" panose="02020603050405020304" pitchFamily="18" charset="0"/>
              </a:rPr>
              <a:t> bankerlerinden</a:t>
            </a:r>
            <a:r>
              <a:rPr lang="tr-TR" dirty="0">
                <a:solidFill>
                  <a:schemeClr val="tx1"/>
                </a:solidFill>
                <a:latin typeface="Times New Roman" panose="02020603050405020304" pitchFamily="18" charset="0"/>
                <a:cs typeface="Times New Roman" panose="02020603050405020304" pitchFamily="18" charset="0"/>
              </a:rPr>
              <a:t> yüksek faizlerle borçlanma yoluna gidiliyordu.</a:t>
            </a:r>
          </a:p>
          <a:p>
            <a:pPr algn="just"/>
            <a:endParaRPr lang="tr-TR" dirty="0" smtClean="0">
              <a:solidFill>
                <a:schemeClr val="tx1"/>
              </a:solidFill>
            </a:endParaRPr>
          </a:p>
        </p:txBody>
      </p:sp>
      <p:sp>
        <p:nvSpPr>
          <p:cNvPr id="4" name="Slide Number Placeholder 3"/>
          <p:cNvSpPr>
            <a:spLocks noGrp="1"/>
          </p:cNvSpPr>
          <p:nvPr>
            <p:ph type="sldNum" sz="quarter" idx="13"/>
          </p:nvPr>
        </p:nvSpPr>
        <p:spPr/>
        <p:txBody>
          <a:bodyPr/>
          <a:lstStyle/>
          <a:p>
            <a:fld id="{8E6AA186-9BDC-43F2-8CB7-BFB6CE2B9968}" type="slidenum">
              <a:rPr lang="tr-TR" smtClean="0"/>
              <a:pPr/>
              <a:t>22</a:t>
            </a:fld>
            <a:endParaRPr lang="tr-TR"/>
          </a:p>
        </p:txBody>
      </p:sp>
    </p:spTree>
    <p:extLst>
      <p:ext uri="{BB962C8B-B14F-4D97-AF65-F5344CB8AC3E}">
        <p14:creationId xmlns:p14="http://schemas.microsoft.com/office/powerpoint/2010/main" xmlns="" val="1250505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286150"/>
            <a:ext cx="7626002" cy="1384995"/>
          </a:xfrm>
        </p:spPr>
        <p:txBody>
          <a:bodyPr/>
          <a:lstStyle/>
          <a:p>
            <a:r>
              <a:rPr lang="tr-TR" sz="2800" b="1" dirty="0">
                <a:latin typeface="Times New Roman" panose="02020603050405020304" pitchFamily="18" charset="0"/>
                <a:cs typeface="Times New Roman" panose="02020603050405020304" pitchFamily="18" charset="0"/>
              </a:rPr>
              <a:t>2.8. Sultan Abdülaziz’in Darbe ile Tahtan İndirilmesi ve V. Murat’ın Kısa </a:t>
            </a:r>
            <a:r>
              <a:rPr lang="tr-TR" sz="2800" b="1" dirty="0" smtClean="0">
                <a:latin typeface="Times New Roman" panose="02020603050405020304" pitchFamily="18" charset="0"/>
                <a:cs typeface="Times New Roman" panose="02020603050405020304" pitchFamily="18" charset="0"/>
              </a:rPr>
              <a:t>Saltanatı</a:t>
            </a:r>
            <a:br>
              <a:rPr lang="tr-TR" sz="2800" b="1" dirty="0" smtClean="0">
                <a:latin typeface="Times New Roman" panose="02020603050405020304" pitchFamily="18" charset="0"/>
                <a:cs typeface="Times New Roman" panose="02020603050405020304" pitchFamily="18" charset="0"/>
              </a:rPr>
            </a:br>
            <a:endParaRPr lang="tr-TR" sz="28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0"/>
          </p:nvPr>
        </p:nvSpPr>
        <p:spPr>
          <a:xfrm>
            <a:off x="174691" y="1597688"/>
            <a:ext cx="8826434" cy="4873451"/>
          </a:xfrm>
        </p:spPr>
        <p:txBody>
          <a:bodyPr>
            <a:normAutofit fontScale="25000" lnSpcReduction="20000"/>
          </a:bodyPr>
          <a:lstStyle/>
          <a:p>
            <a:pPr algn="just">
              <a:spcBef>
                <a:spcPts val="0"/>
              </a:spcBef>
              <a:spcAft>
                <a:spcPts val="300"/>
              </a:spcAft>
            </a:pPr>
            <a:r>
              <a:rPr lang="tr-TR" sz="4400" dirty="0" smtClean="0"/>
              <a:t> </a:t>
            </a:r>
            <a:r>
              <a:rPr lang="tr-TR" sz="4400" dirty="0">
                <a:solidFill>
                  <a:schemeClr val="tx1"/>
                </a:solidFill>
                <a:latin typeface="Times New Roman" panose="02020603050405020304" pitchFamily="18" charset="0"/>
                <a:cs typeface="Times New Roman" panose="02020603050405020304" pitchFamily="18" charset="0"/>
              </a:rPr>
              <a:t>Sultan Abdülaziz’in son yılları </a:t>
            </a:r>
            <a:r>
              <a:rPr lang="tr-TR" sz="4400">
                <a:solidFill>
                  <a:schemeClr val="tx1"/>
                </a:solidFill>
                <a:latin typeface="Times New Roman" panose="02020603050405020304" pitchFamily="18" charset="0"/>
                <a:cs typeface="Times New Roman" panose="02020603050405020304" pitchFamily="18" charset="0"/>
              </a:rPr>
              <a:t>Balkan </a:t>
            </a:r>
            <a:r>
              <a:rPr lang="tr-TR" sz="4400" smtClean="0">
                <a:solidFill>
                  <a:schemeClr val="tx1"/>
                </a:solidFill>
                <a:latin typeface="Times New Roman" panose="02020603050405020304" pitchFamily="18" charset="0"/>
                <a:cs typeface="Times New Roman" panose="02020603050405020304" pitchFamily="18" charset="0"/>
              </a:rPr>
              <a:t> krizinin </a:t>
            </a:r>
            <a:r>
              <a:rPr lang="tr-TR" sz="4400" dirty="0">
                <a:solidFill>
                  <a:schemeClr val="tx1"/>
                </a:solidFill>
                <a:latin typeface="Times New Roman" panose="02020603050405020304" pitchFamily="18" charset="0"/>
                <a:cs typeface="Times New Roman" panose="02020603050405020304" pitchFamily="18" charset="0"/>
              </a:rPr>
              <a:t>ağır baskıları altında geçmişti. </a:t>
            </a:r>
            <a:endParaRPr lang="tr-TR" sz="4400" dirty="0" smtClean="0">
              <a:solidFill>
                <a:schemeClr val="tx1"/>
              </a:solidFill>
              <a:latin typeface="Times New Roman" panose="02020603050405020304" pitchFamily="18" charset="0"/>
              <a:cs typeface="Times New Roman" panose="02020603050405020304" pitchFamily="18" charset="0"/>
            </a:endParaRPr>
          </a:p>
          <a:p>
            <a:pPr algn="just">
              <a:spcBef>
                <a:spcPts val="0"/>
              </a:spcBef>
              <a:spcAft>
                <a:spcPts val="300"/>
              </a:spcAft>
            </a:pPr>
            <a:r>
              <a:rPr lang="tr-TR" sz="4400" dirty="0" smtClean="0">
                <a:solidFill>
                  <a:schemeClr val="tx1"/>
                </a:solidFill>
                <a:latin typeface="Times New Roman" panose="02020603050405020304" pitchFamily="18" charset="0"/>
                <a:cs typeface="Times New Roman" panose="02020603050405020304" pitchFamily="18" charset="0"/>
              </a:rPr>
              <a:t> Hersek </a:t>
            </a:r>
            <a:r>
              <a:rPr lang="tr-TR" sz="4400" dirty="0">
                <a:solidFill>
                  <a:schemeClr val="tx1"/>
                </a:solidFill>
                <a:latin typeface="Times New Roman" panose="02020603050405020304" pitchFamily="18" charset="0"/>
                <a:cs typeface="Times New Roman" panose="02020603050405020304" pitchFamily="18" charset="0"/>
              </a:rPr>
              <a:t>ve Bulgaristan ayaklanmalarında binlerce Müslüman’ın katledilmesi, Avrupalı devletlerin Osmanlı içişlerine sürekli müdahaleleri, yine Avrupa’yla olan diplomasinin isyancılar lehinde seyretmesi, Selanik olayı ve ağırlaşan ekonomik krizin etkisi gibi gelişmeler, siyasi ve toplumsal tepkilerin artmasına neden oldu. </a:t>
            </a:r>
            <a:endParaRPr lang="tr-TR" sz="4400" dirty="0" smtClean="0">
              <a:solidFill>
                <a:schemeClr val="tx1"/>
              </a:solidFill>
              <a:latin typeface="Times New Roman" panose="02020603050405020304" pitchFamily="18" charset="0"/>
              <a:cs typeface="Times New Roman" panose="02020603050405020304" pitchFamily="18" charset="0"/>
            </a:endParaRPr>
          </a:p>
          <a:p>
            <a:pPr algn="just">
              <a:spcBef>
                <a:spcPts val="0"/>
              </a:spcBef>
              <a:spcAft>
                <a:spcPts val="300"/>
              </a:spcAft>
            </a:pPr>
            <a:r>
              <a:rPr lang="tr-TR" sz="4400" dirty="0" smtClean="0">
                <a:solidFill>
                  <a:schemeClr val="tx1"/>
                </a:solidFill>
                <a:latin typeface="Times New Roman" panose="02020603050405020304" pitchFamily="18" charset="0"/>
                <a:cs typeface="Times New Roman" panose="02020603050405020304" pitchFamily="18" charset="0"/>
              </a:rPr>
              <a:t>6 </a:t>
            </a:r>
            <a:r>
              <a:rPr lang="tr-TR" sz="4400" dirty="0">
                <a:solidFill>
                  <a:schemeClr val="tx1"/>
                </a:solidFill>
                <a:latin typeface="Times New Roman" panose="02020603050405020304" pitchFamily="18" charset="0"/>
                <a:cs typeface="Times New Roman" panose="02020603050405020304" pitchFamily="18" charset="0"/>
              </a:rPr>
              <a:t>Ekim 1875 tarihinde çıkarılan </a:t>
            </a:r>
            <a:r>
              <a:rPr lang="tr-TR" sz="4400" b="1" dirty="0">
                <a:solidFill>
                  <a:schemeClr val="tx1"/>
                </a:solidFill>
                <a:latin typeface="Times New Roman" panose="02020603050405020304" pitchFamily="18" charset="0"/>
                <a:cs typeface="Times New Roman" panose="02020603050405020304" pitchFamily="18" charset="0"/>
              </a:rPr>
              <a:t>Ramazan Kararnamesi</a:t>
            </a:r>
            <a:r>
              <a:rPr lang="tr-TR" sz="4400" dirty="0">
                <a:solidFill>
                  <a:schemeClr val="tx1"/>
                </a:solidFill>
                <a:latin typeface="Times New Roman" panose="02020603050405020304" pitchFamily="18" charset="0"/>
                <a:cs typeface="Times New Roman" panose="02020603050405020304" pitchFamily="18" charset="0"/>
              </a:rPr>
              <a:t>’yle devletin borç taksiti ve faiz olarak ödediği yıllık 14 milyon liranın yarısının beş yıl için kesileceği, buna karşılık % 5 faizli devlet kâğıdı (esham) verileceği ilan edildi. Bu eshama gümrük, tuz, tütün gelirleriyle Mısır vergisi karşılık gösterilmişti. Hükümet, bahsi geçen 7 milyonun 5 milyonu ile bütçe açığını kapatacak, 2 milyonu ile de Rumeli’deki askerî harekâtın masrafları karşılanacaktı.</a:t>
            </a:r>
          </a:p>
          <a:p>
            <a:pPr algn="just">
              <a:spcBef>
                <a:spcPts val="0"/>
              </a:spcBef>
              <a:spcAft>
                <a:spcPts val="300"/>
              </a:spcAft>
            </a:pPr>
            <a:r>
              <a:rPr lang="tr-TR" sz="4400" dirty="0">
                <a:solidFill>
                  <a:schemeClr val="tx1"/>
                </a:solidFill>
                <a:latin typeface="Times New Roman" panose="02020603050405020304" pitchFamily="18" charset="0"/>
                <a:cs typeface="Times New Roman" panose="02020603050405020304" pitchFamily="18" charset="0"/>
              </a:rPr>
              <a:t>Ramazan Kararnamesi devletin mali iflasını belgelemişti</a:t>
            </a:r>
            <a:r>
              <a:rPr lang="tr-TR" sz="4400" dirty="0" smtClean="0">
                <a:solidFill>
                  <a:schemeClr val="tx1"/>
                </a:solidFill>
                <a:latin typeface="Times New Roman" panose="02020603050405020304" pitchFamily="18" charset="0"/>
                <a:cs typeface="Times New Roman" panose="02020603050405020304" pitchFamily="18" charset="0"/>
              </a:rPr>
              <a:t>.</a:t>
            </a:r>
          </a:p>
          <a:p>
            <a:pPr algn="just">
              <a:spcBef>
                <a:spcPts val="0"/>
              </a:spcBef>
              <a:spcAft>
                <a:spcPts val="300"/>
              </a:spcAft>
            </a:pPr>
            <a:r>
              <a:rPr lang="tr-TR" sz="4400" dirty="0" smtClean="0">
                <a:solidFill>
                  <a:schemeClr val="tx1"/>
                </a:solidFill>
                <a:latin typeface="Times New Roman" panose="02020603050405020304" pitchFamily="18" charset="0"/>
                <a:cs typeface="Times New Roman" panose="02020603050405020304" pitchFamily="18" charset="0"/>
              </a:rPr>
              <a:t> </a:t>
            </a:r>
            <a:r>
              <a:rPr lang="tr-TR" sz="4400" dirty="0">
                <a:solidFill>
                  <a:schemeClr val="tx1"/>
                </a:solidFill>
                <a:latin typeface="Times New Roman" panose="02020603050405020304" pitchFamily="18" charset="0"/>
                <a:cs typeface="Times New Roman" panose="02020603050405020304" pitchFamily="18" charset="0"/>
              </a:rPr>
              <a:t>Sultan Abdülaziz 30 Mayıs 1876’da önderliğini Sadrazam Mütercim Rüştü Paşa, Serasker Hüseyin Avni Paşa, Adliye Nazırı </a:t>
            </a:r>
            <a:r>
              <a:rPr lang="tr-TR" sz="4400" dirty="0" err="1">
                <a:solidFill>
                  <a:schemeClr val="tx1"/>
                </a:solidFill>
                <a:latin typeface="Times New Roman" panose="02020603050405020304" pitchFamily="18" charset="0"/>
                <a:cs typeface="Times New Roman" panose="02020603050405020304" pitchFamily="18" charset="0"/>
              </a:rPr>
              <a:t>Midhat</a:t>
            </a:r>
            <a:r>
              <a:rPr lang="tr-TR" sz="4400" dirty="0">
                <a:solidFill>
                  <a:schemeClr val="tx1"/>
                </a:solidFill>
                <a:latin typeface="Times New Roman" panose="02020603050405020304" pitchFamily="18" charset="0"/>
                <a:cs typeface="Times New Roman" panose="02020603050405020304" pitchFamily="18" charset="0"/>
              </a:rPr>
              <a:t> Paşa ve Şeyhülislam Hasan Hayrullah Efendi’nin yaptığı dörtlü cunta tarafından tahttan indirildi. Abdülaziz Topkapı Sarayı’na götürüldü. 4 Haziran 1876’da bilekleri kesilmiş bir halde ölü olarak bulundu. Abdülaziz’in ölümünün intihar mı cinayet mi olduğu günümüzde de tartışılmaktadır.</a:t>
            </a:r>
          </a:p>
          <a:p>
            <a:pPr algn="just">
              <a:spcBef>
                <a:spcPts val="0"/>
              </a:spcBef>
              <a:spcAft>
                <a:spcPts val="300"/>
              </a:spcAft>
            </a:pPr>
            <a:r>
              <a:rPr lang="tr-TR" sz="4400" dirty="0">
                <a:solidFill>
                  <a:schemeClr val="tx1"/>
                </a:solidFill>
                <a:latin typeface="Times New Roman" panose="02020603050405020304" pitchFamily="18" charset="0"/>
                <a:cs typeface="Times New Roman" panose="02020603050405020304" pitchFamily="18" charset="0"/>
              </a:rPr>
              <a:t> Sultan II. Abdülhamit’in saltanatında bu olay çok konuşulmuş ve 1881’de oluşturulan </a:t>
            </a:r>
            <a:r>
              <a:rPr lang="tr-TR" sz="4400" b="1" dirty="0">
                <a:solidFill>
                  <a:schemeClr val="tx1"/>
                </a:solidFill>
                <a:latin typeface="Times New Roman" panose="02020603050405020304" pitchFamily="18" charset="0"/>
                <a:cs typeface="Times New Roman" panose="02020603050405020304" pitchFamily="18" charset="0"/>
              </a:rPr>
              <a:t>Yıldız Mahkemes</a:t>
            </a:r>
            <a:r>
              <a:rPr lang="tr-TR" sz="4400" dirty="0">
                <a:solidFill>
                  <a:schemeClr val="tx1"/>
                </a:solidFill>
                <a:latin typeface="Times New Roman" panose="02020603050405020304" pitchFamily="18" charset="0"/>
                <a:cs typeface="Times New Roman" panose="02020603050405020304" pitchFamily="18" charset="0"/>
              </a:rPr>
              <a:t>i’nde başta </a:t>
            </a:r>
            <a:r>
              <a:rPr lang="tr-TR" sz="4400" dirty="0" err="1">
                <a:solidFill>
                  <a:schemeClr val="tx1"/>
                </a:solidFill>
                <a:latin typeface="Times New Roman" panose="02020603050405020304" pitchFamily="18" charset="0"/>
                <a:cs typeface="Times New Roman" panose="02020603050405020304" pitchFamily="18" charset="0"/>
              </a:rPr>
              <a:t>Midhat</a:t>
            </a:r>
            <a:r>
              <a:rPr lang="tr-TR" sz="4400" dirty="0">
                <a:solidFill>
                  <a:schemeClr val="tx1"/>
                </a:solidFill>
                <a:latin typeface="Times New Roman" panose="02020603050405020304" pitchFamily="18" charset="0"/>
                <a:cs typeface="Times New Roman" panose="02020603050405020304" pitchFamily="18" charset="0"/>
              </a:rPr>
              <a:t> ve Mahmut Celalettin paşalar olmak üzere suçlu </a:t>
            </a:r>
            <a:r>
              <a:rPr lang="tr-TR" sz="4400">
                <a:solidFill>
                  <a:schemeClr val="tx1"/>
                </a:solidFill>
                <a:latin typeface="Times New Roman" panose="02020603050405020304" pitchFamily="18" charset="0"/>
                <a:cs typeface="Times New Roman" panose="02020603050405020304" pitchFamily="18" charset="0"/>
              </a:rPr>
              <a:t>görülenler </a:t>
            </a:r>
            <a:r>
              <a:rPr lang="tr-TR" sz="4400" smtClean="0">
                <a:solidFill>
                  <a:schemeClr val="tx1"/>
                </a:solidFill>
                <a:latin typeface="Times New Roman" panose="02020603050405020304" pitchFamily="18" charset="0"/>
                <a:cs typeface="Times New Roman" panose="02020603050405020304" pitchFamily="18" charset="0"/>
              </a:rPr>
              <a:t>yargılanmıştır.</a:t>
            </a:r>
            <a:endParaRPr lang="tr-TR" sz="4400" dirty="0">
              <a:solidFill>
                <a:schemeClr val="tx1"/>
              </a:solidFill>
              <a:latin typeface="Times New Roman" panose="02020603050405020304" pitchFamily="18" charset="0"/>
              <a:cs typeface="Times New Roman" panose="02020603050405020304" pitchFamily="18" charset="0"/>
            </a:endParaRPr>
          </a:p>
          <a:p>
            <a:pPr algn="just">
              <a:spcBef>
                <a:spcPts val="0"/>
              </a:spcBef>
              <a:spcAft>
                <a:spcPts val="300"/>
              </a:spcAft>
            </a:pPr>
            <a:r>
              <a:rPr lang="tr-TR" sz="4400">
                <a:solidFill>
                  <a:schemeClr val="tx1"/>
                </a:solidFill>
                <a:latin typeface="Times New Roman" panose="02020603050405020304" pitchFamily="18" charset="0"/>
                <a:cs typeface="Times New Roman" panose="02020603050405020304" pitchFamily="18" charset="0"/>
              </a:rPr>
              <a:t>Sultan </a:t>
            </a:r>
            <a:r>
              <a:rPr lang="tr-TR" sz="4400" smtClean="0">
                <a:solidFill>
                  <a:schemeClr val="tx1"/>
                </a:solidFill>
                <a:latin typeface="Times New Roman" panose="02020603050405020304" pitchFamily="18" charset="0"/>
                <a:cs typeface="Times New Roman" panose="02020603050405020304" pitchFamily="18" charset="0"/>
              </a:rPr>
              <a:t>Abdülaziz’in </a:t>
            </a:r>
            <a:r>
              <a:rPr lang="tr-TR" sz="4400">
                <a:solidFill>
                  <a:schemeClr val="tx1"/>
                </a:solidFill>
                <a:latin typeface="Times New Roman" panose="02020603050405020304" pitchFamily="18" charset="0"/>
                <a:cs typeface="Times New Roman" panose="02020603050405020304" pitchFamily="18" charset="0"/>
              </a:rPr>
              <a:t>ardından </a:t>
            </a:r>
            <a:r>
              <a:rPr lang="tr-TR" sz="4400" smtClean="0">
                <a:solidFill>
                  <a:schemeClr val="tx1"/>
                </a:solidFill>
                <a:latin typeface="Times New Roman" panose="02020603050405020304" pitchFamily="18" charset="0"/>
                <a:cs typeface="Times New Roman" panose="02020603050405020304" pitchFamily="18" charset="0"/>
              </a:rPr>
              <a:t> tahta V</a:t>
            </a:r>
            <a:r>
              <a:rPr lang="tr-TR" sz="4400" dirty="0">
                <a:solidFill>
                  <a:schemeClr val="tx1"/>
                </a:solidFill>
                <a:latin typeface="Times New Roman" panose="02020603050405020304" pitchFamily="18" charset="0"/>
                <a:cs typeface="Times New Roman" panose="02020603050405020304" pitchFamily="18" charset="0"/>
              </a:rPr>
              <a:t>. Murat geçti. Sultan doğal olarak Serasker Hüseyin Avni Paşa’nın kontrolüne girdi. </a:t>
            </a:r>
          </a:p>
          <a:p>
            <a:pPr algn="just">
              <a:spcBef>
                <a:spcPts val="0"/>
              </a:spcBef>
              <a:spcAft>
                <a:spcPts val="300"/>
              </a:spcAft>
            </a:pPr>
            <a:r>
              <a:rPr lang="tr-TR" sz="4400" dirty="0">
                <a:solidFill>
                  <a:schemeClr val="tx1"/>
                </a:solidFill>
                <a:latin typeface="Times New Roman" panose="02020603050405020304" pitchFamily="18" charset="0"/>
                <a:cs typeface="Times New Roman" panose="02020603050405020304" pitchFamily="18" charset="0"/>
              </a:rPr>
              <a:t>5 Haziran’da </a:t>
            </a:r>
            <a:r>
              <a:rPr lang="tr-TR" sz="4400" dirty="0" err="1">
                <a:solidFill>
                  <a:schemeClr val="tx1"/>
                </a:solidFill>
                <a:latin typeface="Times New Roman" panose="02020603050405020304" pitchFamily="18" charset="0"/>
                <a:cs typeface="Times New Roman" panose="02020603050405020304" pitchFamily="18" charset="0"/>
              </a:rPr>
              <a:t>Çerkes</a:t>
            </a:r>
            <a:r>
              <a:rPr lang="tr-TR" sz="4400" dirty="0">
                <a:solidFill>
                  <a:schemeClr val="tx1"/>
                </a:solidFill>
                <a:latin typeface="Times New Roman" panose="02020603050405020304" pitchFamily="18" charset="0"/>
                <a:cs typeface="Times New Roman" panose="02020603050405020304" pitchFamily="18" charset="0"/>
              </a:rPr>
              <a:t> Hasan’ın intikam amacıyla taht değişikliğinde başrolü oynayan Serasker Hüseyin Avni Paşa ve yanındaki dört kişiyi öldürmesi V. Murat’ın ruh sağlığını iyice bozdu. Tuhaf davranışlar göstermeye başlayan V. Murat 31 Ağustos 1876’da akıl hastalığı teşhisi ve şeyhülislamlık fetvasıyla </a:t>
            </a:r>
            <a:r>
              <a:rPr lang="tr-TR" sz="4400">
                <a:solidFill>
                  <a:schemeClr val="tx1"/>
                </a:solidFill>
                <a:latin typeface="Times New Roman" panose="02020603050405020304" pitchFamily="18" charset="0"/>
                <a:cs typeface="Times New Roman" panose="02020603050405020304" pitchFamily="18" charset="0"/>
              </a:rPr>
              <a:t>azledilip </a:t>
            </a:r>
            <a:r>
              <a:rPr lang="tr-TR" sz="4400" smtClean="0">
                <a:solidFill>
                  <a:schemeClr val="tx1"/>
                </a:solidFill>
                <a:latin typeface="Times New Roman" panose="02020603050405020304" pitchFamily="18" charset="0"/>
                <a:cs typeface="Times New Roman" panose="02020603050405020304" pitchFamily="18" charset="0"/>
              </a:rPr>
              <a:t>,yerine </a:t>
            </a:r>
            <a:r>
              <a:rPr lang="tr-TR" sz="4400" dirty="0">
                <a:solidFill>
                  <a:schemeClr val="tx1"/>
                </a:solidFill>
                <a:latin typeface="Times New Roman" panose="02020603050405020304" pitchFamily="18" charset="0"/>
                <a:cs typeface="Times New Roman" panose="02020603050405020304" pitchFamily="18" charset="0"/>
              </a:rPr>
              <a:t>anayasa ve meşrutiyeti ilan edeceği taahhüdünde </a:t>
            </a:r>
            <a:r>
              <a:rPr lang="tr-TR" sz="4400">
                <a:solidFill>
                  <a:schemeClr val="tx1"/>
                </a:solidFill>
                <a:latin typeface="Times New Roman" panose="02020603050405020304" pitchFamily="18" charset="0"/>
                <a:cs typeface="Times New Roman" panose="02020603050405020304" pitchFamily="18" charset="0"/>
              </a:rPr>
              <a:t>bulunan </a:t>
            </a:r>
            <a:r>
              <a:rPr lang="tr-TR" sz="4400" smtClean="0">
                <a:solidFill>
                  <a:schemeClr val="tx1"/>
                </a:solidFill>
                <a:latin typeface="Times New Roman" panose="02020603050405020304" pitchFamily="18" charset="0"/>
                <a:cs typeface="Times New Roman" panose="02020603050405020304" pitchFamily="18" charset="0"/>
              </a:rPr>
              <a:t> kardeşi </a:t>
            </a:r>
            <a:r>
              <a:rPr lang="tr-TR" sz="4400" b="1" dirty="0">
                <a:solidFill>
                  <a:schemeClr val="tx1"/>
                </a:solidFill>
                <a:latin typeface="Times New Roman" panose="02020603050405020304" pitchFamily="18" charset="0"/>
                <a:cs typeface="Times New Roman" panose="02020603050405020304" pitchFamily="18" charset="0"/>
              </a:rPr>
              <a:t>II. Abdülhamit</a:t>
            </a:r>
            <a:r>
              <a:rPr lang="tr-TR" sz="4400" dirty="0">
                <a:solidFill>
                  <a:schemeClr val="tx1"/>
                </a:solidFill>
                <a:latin typeface="Times New Roman" panose="02020603050405020304" pitchFamily="18" charset="0"/>
                <a:cs typeface="Times New Roman" panose="02020603050405020304" pitchFamily="18" charset="0"/>
              </a:rPr>
              <a:t> tahta geçirildi. </a:t>
            </a:r>
          </a:p>
          <a:p>
            <a:pPr algn="just">
              <a:spcBef>
                <a:spcPts val="0"/>
              </a:spcBef>
              <a:spcAft>
                <a:spcPts val="300"/>
              </a:spcAft>
            </a:pPr>
            <a:r>
              <a:rPr lang="tr-TR" sz="4400" dirty="0">
                <a:solidFill>
                  <a:schemeClr val="tx1"/>
                </a:solidFill>
                <a:latin typeface="Times New Roman" panose="02020603050405020304" pitchFamily="18" charset="0"/>
                <a:cs typeface="Times New Roman" panose="02020603050405020304" pitchFamily="18" charset="0"/>
              </a:rPr>
              <a:t>V. Murat tahttan indirildikten sonra kalan ömrünün 29 yılını Çırağan Sarayı’nda geçirdi.</a:t>
            </a:r>
          </a:p>
          <a:p>
            <a:pPr algn="just"/>
            <a:endParaRPr lang="tr-TR" dirty="0">
              <a:solidFill>
                <a:schemeClr val="tx1"/>
              </a:solidFill>
              <a:latin typeface="Times New Roman" panose="02020603050405020304" pitchFamily="18" charset="0"/>
              <a:cs typeface="Times New Roman" panose="02020603050405020304" pitchFamily="18" charset="0"/>
            </a:endParaRPr>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23</a:t>
            </a:fld>
            <a:endParaRPr lang="tr-TR"/>
          </a:p>
        </p:txBody>
      </p:sp>
    </p:spTree>
    <p:extLst>
      <p:ext uri="{BB962C8B-B14F-4D97-AF65-F5344CB8AC3E}">
        <p14:creationId xmlns:p14="http://schemas.microsoft.com/office/powerpoint/2010/main" xmlns="" val="474644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286150"/>
            <a:ext cx="7626002" cy="1384995"/>
          </a:xfrm>
        </p:spPr>
        <p:txBody>
          <a:bodyPr/>
          <a:lstStyle/>
          <a:p>
            <a:r>
              <a:rPr lang="tr-TR" sz="2800" b="1" dirty="0">
                <a:latin typeface="Times New Roman" panose="02020603050405020304" pitchFamily="18" charset="0"/>
                <a:cs typeface="Times New Roman" panose="02020603050405020304" pitchFamily="18" charset="0"/>
              </a:rPr>
              <a:t>2.8. Sultan Abdülaziz’in Darbe ile Tahtan İndirilmesi ve V. Murat’ın Kısa </a:t>
            </a:r>
            <a:r>
              <a:rPr lang="tr-TR" sz="2800" b="1" dirty="0" smtClean="0">
                <a:latin typeface="Times New Roman" panose="02020603050405020304" pitchFamily="18" charset="0"/>
                <a:cs typeface="Times New Roman" panose="02020603050405020304" pitchFamily="18" charset="0"/>
              </a:rPr>
              <a:t>Saltanatı</a:t>
            </a:r>
            <a:br>
              <a:rPr lang="tr-TR" sz="2800" b="1" dirty="0" smtClean="0">
                <a:latin typeface="Times New Roman" panose="02020603050405020304" pitchFamily="18" charset="0"/>
                <a:cs typeface="Times New Roman" panose="02020603050405020304" pitchFamily="18" charset="0"/>
              </a:rPr>
            </a:br>
            <a:endParaRPr lang="tr-TR" sz="2800" b="1"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quarter" idx="10"/>
          </p:nvPr>
        </p:nvSpPr>
        <p:spPr>
          <a:xfrm>
            <a:off x="174691" y="1795383"/>
            <a:ext cx="8826434" cy="4675756"/>
          </a:xfrm>
        </p:spPr>
        <p:txBody>
          <a:bodyPr>
            <a:normAutofit/>
          </a:bodyPr>
          <a:lstStyle/>
          <a:p>
            <a:pPr algn="just"/>
            <a:endParaRPr lang="tr-TR" dirty="0">
              <a:solidFill>
                <a:schemeClr val="tx1"/>
              </a:solidFill>
              <a:latin typeface="Times New Roman" panose="02020603050405020304" pitchFamily="18" charset="0"/>
              <a:cs typeface="Times New Roman" panose="02020603050405020304" pitchFamily="18" charset="0"/>
            </a:endParaRPr>
          </a:p>
          <a:p>
            <a:endParaRPr lang="tr-TR" dirty="0" smtClean="0"/>
          </a:p>
        </p:txBody>
      </p:sp>
      <p:sp>
        <p:nvSpPr>
          <p:cNvPr id="4" name="Slide Number Placeholder 3"/>
          <p:cNvSpPr>
            <a:spLocks noGrp="1"/>
          </p:cNvSpPr>
          <p:nvPr>
            <p:ph type="sldNum" sz="quarter" idx="13"/>
          </p:nvPr>
        </p:nvSpPr>
        <p:spPr/>
        <p:txBody>
          <a:bodyPr/>
          <a:lstStyle/>
          <a:p>
            <a:fld id="{8E6AA186-9BDC-43F2-8CB7-BFB6CE2B9968}" type="slidenum">
              <a:rPr lang="tr-TR" smtClean="0"/>
              <a:pPr/>
              <a:t>24</a:t>
            </a:fld>
            <a:endParaRPr lang="tr-TR"/>
          </a:p>
        </p:txBody>
      </p:sp>
      <p:pic>
        <p:nvPicPr>
          <p:cNvPr id="7" name="Resim 6" descr="33"/>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24134" y="1809485"/>
            <a:ext cx="3494251" cy="42760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ikdörtgen 1"/>
          <p:cNvSpPr/>
          <p:nvPr/>
        </p:nvSpPr>
        <p:spPr>
          <a:xfrm>
            <a:off x="6369268" y="3105835"/>
            <a:ext cx="1718442" cy="1477328"/>
          </a:xfrm>
          <a:prstGeom prst="rect">
            <a:avLst/>
          </a:prstGeom>
        </p:spPr>
        <p:txBody>
          <a:bodyPr wrap="square">
            <a:spAutoFit/>
          </a:bodyPr>
          <a:lstStyle/>
          <a:p>
            <a:pPr algn="ctr"/>
            <a:r>
              <a:rPr lang="tr-TR" b="1" dirty="0" smtClean="0"/>
              <a:t>Resim-7</a:t>
            </a:r>
            <a:r>
              <a:rPr lang="tr-TR" dirty="0" smtClean="0"/>
              <a:t>: </a:t>
            </a:r>
            <a:r>
              <a:rPr lang="tr-TR" dirty="0"/>
              <a:t>Sultan V. Murat </a:t>
            </a:r>
            <a:endParaRPr lang="tr-TR" b="1" dirty="0"/>
          </a:p>
          <a:p>
            <a:pPr algn="ctr"/>
            <a:r>
              <a:rPr lang="tr-TR" dirty="0"/>
              <a:t>(</a:t>
            </a:r>
            <a:r>
              <a:rPr lang="tr-TR" i="1" dirty="0"/>
              <a:t>ÖRENÇ, 2013, 151</a:t>
            </a:r>
            <a:endParaRPr lang="tr-TR" dirty="0"/>
          </a:p>
        </p:txBody>
      </p:sp>
    </p:spTree>
    <p:extLst>
      <p:ext uri="{BB962C8B-B14F-4D97-AF65-F5344CB8AC3E}">
        <p14:creationId xmlns:p14="http://schemas.microsoft.com/office/powerpoint/2010/main" xmlns="" val="3159868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15948"/>
            <a:ext cx="7626002" cy="1415772"/>
          </a:xfrm>
        </p:spPr>
        <p:txBody>
          <a:bodyPr/>
          <a:lstStyle/>
          <a:p>
            <a:r>
              <a:rPr lang="tr-TR" sz="2800" b="1" dirty="0">
                <a:latin typeface="Times New Roman" panose="02020603050405020304" pitchFamily="18" charset="0"/>
                <a:cs typeface="Times New Roman" panose="02020603050405020304" pitchFamily="18" charset="0"/>
              </a:rPr>
              <a:t>2.8. Sultan Abdülaziz’in Darbe ile Tahtan İndirilmesi ve V. Murat’ın Kısa Saltanatı</a:t>
            </a:r>
            <a:br>
              <a:rPr lang="tr-TR" sz="2800" b="1" dirty="0">
                <a:latin typeface="Times New Roman" panose="02020603050405020304" pitchFamily="18" charset="0"/>
                <a:cs typeface="Times New Roman" panose="02020603050405020304" pitchFamily="18" charset="0"/>
              </a:rPr>
            </a:br>
            <a:endParaRPr lang="tr-TR" sz="3000" b="1" dirty="0"/>
          </a:p>
        </p:txBody>
      </p:sp>
      <p:sp>
        <p:nvSpPr>
          <p:cNvPr id="4" name="Slide Number Placeholder 3"/>
          <p:cNvSpPr>
            <a:spLocks noGrp="1"/>
          </p:cNvSpPr>
          <p:nvPr>
            <p:ph type="sldNum" sz="quarter" idx="13"/>
          </p:nvPr>
        </p:nvSpPr>
        <p:spPr/>
        <p:txBody>
          <a:bodyPr/>
          <a:lstStyle/>
          <a:p>
            <a:fld id="{8E6AA186-9BDC-43F2-8CB7-BFB6CE2B9968}" type="slidenum">
              <a:rPr lang="tr-TR" smtClean="0"/>
              <a:pPr/>
              <a:t>25</a:t>
            </a:fld>
            <a:endParaRPr lang="tr-TR"/>
          </a:p>
        </p:txBody>
      </p:sp>
      <p:pic>
        <p:nvPicPr>
          <p:cNvPr id="7" name="Resim 6" descr="49-napoleon_doneminde_avrupa"/>
          <p:cNvPicPr/>
          <p:nvPr/>
        </p:nvPicPr>
        <p:blipFill>
          <a:blip r:embed="rId2" cstate="email">
            <a:lum bright="-10000" contrast="14000"/>
            <a:extLst>
              <a:ext uri="{28A0092B-C50C-407E-A947-70E740481C1C}">
                <a14:useLocalDpi xmlns:a14="http://schemas.microsoft.com/office/drawing/2010/main" xmlns="" val="0"/>
              </a:ext>
            </a:extLst>
          </a:blip>
          <a:srcRect/>
          <a:stretch>
            <a:fillRect/>
          </a:stretch>
        </p:blipFill>
        <p:spPr bwMode="auto">
          <a:xfrm>
            <a:off x="1201828" y="1805209"/>
            <a:ext cx="5735000" cy="4169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Dikdörtgen 1"/>
          <p:cNvSpPr/>
          <p:nvPr/>
        </p:nvSpPr>
        <p:spPr>
          <a:xfrm>
            <a:off x="6807200" y="3236685"/>
            <a:ext cx="2336800" cy="1415772"/>
          </a:xfrm>
          <a:prstGeom prst="rect">
            <a:avLst/>
          </a:prstGeom>
        </p:spPr>
        <p:txBody>
          <a:bodyPr wrap="square">
            <a:spAutoFit/>
          </a:bodyPr>
          <a:lstStyle/>
          <a:p>
            <a:pPr algn="ctr"/>
            <a:r>
              <a:rPr lang="tr-TR" b="1" dirty="0" smtClean="0"/>
              <a:t>Harita-2: </a:t>
            </a:r>
          </a:p>
          <a:p>
            <a:pPr algn="ctr"/>
            <a:r>
              <a:rPr lang="tr-TR" sz="1700" dirty="0" smtClean="0"/>
              <a:t>Yakınçağ </a:t>
            </a:r>
            <a:r>
              <a:rPr lang="tr-TR" sz="1700" dirty="0"/>
              <a:t>başlarında Osmanlı Devleti ve Avrupa </a:t>
            </a:r>
            <a:endParaRPr lang="tr-TR" sz="1700" dirty="0" smtClean="0"/>
          </a:p>
          <a:p>
            <a:pPr algn="ctr"/>
            <a:r>
              <a:rPr lang="tr-TR" sz="1700" dirty="0" smtClean="0"/>
              <a:t>(</a:t>
            </a:r>
            <a:r>
              <a:rPr lang="tr-TR" sz="1700" i="1" dirty="0"/>
              <a:t>Anonim</a:t>
            </a:r>
            <a:r>
              <a:rPr lang="tr-TR" sz="1700" dirty="0"/>
              <a:t>)</a:t>
            </a:r>
          </a:p>
        </p:txBody>
      </p:sp>
    </p:spTree>
    <p:extLst>
      <p:ext uri="{BB962C8B-B14F-4D97-AF65-F5344CB8AC3E}">
        <p14:creationId xmlns:p14="http://schemas.microsoft.com/office/powerpoint/2010/main" xmlns="" val="81406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9118" y="454502"/>
            <a:ext cx="7626002" cy="1077218"/>
          </a:xfrm>
        </p:spPr>
        <p:txBody>
          <a:bodyPr/>
          <a:lstStyle/>
          <a:p>
            <a:r>
              <a:rPr lang="tr-TR" b="1" dirty="0"/>
              <a:t>2. TANZİMAT’DAN MEŞRUTİYET’E OSMANLI DEVLETİ (1839-1876)</a:t>
            </a:r>
            <a:endParaRPr lang="tr-TR" dirty="0"/>
          </a:p>
        </p:txBody>
      </p:sp>
      <p:sp>
        <p:nvSpPr>
          <p:cNvPr id="3" name="İçerik Yer Tutucusu 2"/>
          <p:cNvSpPr>
            <a:spLocks noGrp="1"/>
          </p:cNvSpPr>
          <p:nvPr>
            <p:ph sz="quarter" idx="10"/>
          </p:nvPr>
        </p:nvSpPr>
        <p:spPr/>
        <p:txBody>
          <a:bodyPr/>
          <a:lstStyle/>
          <a:p>
            <a:endParaRPr lang="tr-TR" dirty="0" smtClean="0"/>
          </a:p>
          <a:p>
            <a:pPr lvl="1"/>
            <a:endParaRPr lang="tr-TR" dirty="0" smtClean="0"/>
          </a:p>
          <a:p>
            <a:pPr marL="457200" lvl="1" indent="0">
              <a:buNone/>
            </a:pPr>
            <a:endParaRPr lang="tr-TR" dirty="0"/>
          </a:p>
          <a:p>
            <a:pPr lvl="1"/>
            <a:endParaRPr lang="tr-TR" dirty="0" smtClean="0"/>
          </a:p>
          <a:p>
            <a:pPr lvl="1"/>
            <a:r>
              <a:rPr lang="tr-TR" dirty="0" smtClean="0">
                <a:latin typeface="Times New Roman" panose="02020603050405020304" pitchFamily="18" charset="0"/>
                <a:cs typeface="Times New Roman" panose="02020603050405020304" pitchFamily="18" charset="0"/>
              </a:rPr>
              <a:t>Tanzimat ve Islahat fermanı dönemlerinde Avrupa ile ilişkilerde hangi yeni dengeler oluşmuştur?</a:t>
            </a: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3"/>
          </p:nvPr>
        </p:nvSpPr>
        <p:spPr/>
        <p:txBody>
          <a:bodyPr/>
          <a:lstStyle/>
          <a:p>
            <a:fld id="{8E6AA186-9BDC-43F2-8CB7-BFB6CE2B9968}" type="slidenum">
              <a:rPr lang="tr-TR" smtClean="0"/>
              <a:pPr/>
              <a:t>26</a:t>
            </a:fld>
            <a:endParaRPr lang="tr-TR"/>
          </a:p>
        </p:txBody>
      </p:sp>
    </p:spTree>
    <p:extLst>
      <p:ext uri="{BB962C8B-B14F-4D97-AF65-F5344CB8AC3E}">
        <p14:creationId xmlns:p14="http://schemas.microsoft.com/office/powerpoint/2010/main" xmlns="" val="3465274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32800" y="6356350"/>
            <a:ext cx="711200" cy="365125"/>
          </a:xfrm>
          <a:prstGeom prst="rect">
            <a:avLst/>
          </a:prstGeom>
        </p:spPr>
        <p:txBody>
          <a:bodyPr/>
          <a:lstStyle/>
          <a:p>
            <a:fld id="{8E6AA186-9BDC-43F2-8CB7-BFB6CE2B9968}" type="slidenum">
              <a:rPr lang="tr-TR" smtClean="0"/>
              <a:pPr/>
              <a:t>27</a:t>
            </a:fld>
            <a:endParaRPr lang="tr-TR"/>
          </a:p>
        </p:txBody>
      </p:sp>
    </p:spTree>
    <p:extLst>
      <p:ext uri="{BB962C8B-B14F-4D97-AF65-F5344CB8AC3E}">
        <p14:creationId xmlns:p14="http://schemas.microsoft.com/office/powerpoint/2010/main" xmlns="" val="1057378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577613"/>
            <a:ext cx="7626002" cy="954107"/>
          </a:xfrm>
        </p:spPr>
        <p:txBody>
          <a:bodyPr/>
          <a:lstStyle/>
          <a:p>
            <a:r>
              <a:rPr lang="tr-TR" sz="2800" b="1" dirty="0"/>
              <a:t>2.1. 1839 Tanzimat Fermanı’nın İlanı ve Önemi</a:t>
            </a:r>
            <a:endParaRPr lang="tr-TR" sz="3000" b="1" dirty="0"/>
          </a:p>
        </p:txBody>
      </p:sp>
      <p:sp>
        <p:nvSpPr>
          <p:cNvPr id="6" name="Content Placeholder 5"/>
          <p:cNvSpPr>
            <a:spLocks noGrp="1"/>
          </p:cNvSpPr>
          <p:nvPr>
            <p:ph sz="quarter" idx="10"/>
          </p:nvPr>
        </p:nvSpPr>
        <p:spPr>
          <a:xfrm>
            <a:off x="174691" y="1795383"/>
            <a:ext cx="8826434" cy="4664684"/>
          </a:xfrm>
        </p:spPr>
        <p:txBody>
          <a:bodyPr>
            <a:normAutofit fontScale="77500" lnSpcReduction="20000"/>
          </a:bodyPr>
          <a:lstStyle/>
          <a:p>
            <a:pPr marL="457200" lvl="1" indent="0" algn="just">
              <a:buNone/>
            </a:pPr>
            <a:endParaRPr lang="tr-TR" dirty="0" smtClean="0"/>
          </a:p>
          <a:p>
            <a:pPr algn="just"/>
            <a:r>
              <a:rPr lang="tr-TR" dirty="0" smtClean="0">
                <a:solidFill>
                  <a:schemeClr val="tx1"/>
                </a:solidFill>
                <a:latin typeface="Times New Roman" panose="02020603050405020304" pitchFamily="18" charset="0"/>
                <a:cs typeface="Times New Roman" panose="02020603050405020304" pitchFamily="18" charset="0"/>
              </a:rPr>
              <a:t> Genç yaşta tahta çıkan </a:t>
            </a:r>
            <a:r>
              <a:rPr lang="tr-TR" b="1" dirty="0" smtClean="0">
                <a:solidFill>
                  <a:schemeClr val="tx1"/>
                </a:solidFill>
                <a:latin typeface="Times New Roman" panose="02020603050405020304" pitchFamily="18" charset="0"/>
                <a:cs typeface="Times New Roman" panose="02020603050405020304" pitchFamily="18" charset="0"/>
              </a:rPr>
              <a:t>Sultan Abdülmecit</a:t>
            </a:r>
            <a:r>
              <a:rPr lang="tr-TR" dirty="0" smtClean="0">
                <a:solidFill>
                  <a:schemeClr val="tx1"/>
                </a:solidFill>
                <a:latin typeface="Times New Roman" panose="02020603050405020304" pitchFamily="18" charset="0"/>
                <a:cs typeface="Times New Roman" panose="02020603050405020304" pitchFamily="18" charset="0"/>
              </a:rPr>
              <a:t>, Avrupa siyasetini iyi bilen </a:t>
            </a:r>
            <a:r>
              <a:rPr lang="tr-TR" b="1" dirty="0" smtClean="0">
                <a:solidFill>
                  <a:schemeClr val="tx1"/>
                </a:solidFill>
                <a:latin typeface="Times New Roman" panose="02020603050405020304" pitchFamily="18" charset="0"/>
                <a:cs typeface="Times New Roman" panose="02020603050405020304" pitchFamily="18" charset="0"/>
              </a:rPr>
              <a:t>Mustafa Reşit Paşa</a:t>
            </a:r>
            <a:r>
              <a:rPr lang="tr-TR" dirty="0" smtClean="0">
                <a:solidFill>
                  <a:schemeClr val="tx1"/>
                </a:solidFill>
                <a:latin typeface="Times New Roman" panose="02020603050405020304" pitchFamily="18" charset="0"/>
                <a:cs typeface="Times New Roman" panose="02020603050405020304" pitchFamily="18" charset="0"/>
              </a:rPr>
              <a:t>’nın fikirlerinden etkilenmişti. </a:t>
            </a:r>
          </a:p>
          <a:p>
            <a:pPr algn="just"/>
            <a:r>
              <a:rPr lang="tr-TR" dirty="0" smtClean="0">
                <a:solidFill>
                  <a:schemeClr val="tx1"/>
                </a:solidFill>
                <a:latin typeface="Times New Roman" panose="02020603050405020304" pitchFamily="18" charset="0"/>
                <a:cs typeface="Times New Roman" panose="02020603050405020304" pitchFamily="18" charset="0"/>
              </a:rPr>
              <a:t> Böylece </a:t>
            </a:r>
            <a:r>
              <a:rPr lang="tr-TR" b="1" dirty="0">
                <a:solidFill>
                  <a:schemeClr val="tx1"/>
                </a:solidFill>
                <a:latin typeface="Times New Roman" panose="02020603050405020304" pitchFamily="18" charset="0"/>
                <a:cs typeface="Times New Roman" panose="02020603050405020304" pitchFamily="18" charset="0"/>
              </a:rPr>
              <a:t>Tanzimat-ı Hayriye</a:t>
            </a:r>
            <a:r>
              <a:rPr lang="tr-TR" dirty="0">
                <a:solidFill>
                  <a:schemeClr val="tx1"/>
                </a:solidFill>
                <a:latin typeface="Times New Roman" panose="02020603050405020304" pitchFamily="18" charset="0"/>
                <a:cs typeface="Times New Roman" panose="02020603050405020304" pitchFamily="18" charset="0"/>
              </a:rPr>
              <a:t> adıyla anılan ferman ortaya </a:t>
            </a:r>
            <a:r>
              <a:rPr lang="tr-TR" dirty="0" smtClean="0">
                <a:solidFill>
                  <a:schemeClr val="tx1"/>
                </a:solidFill>
                <a:latin typeface="Times New Roman" panose="02020603050405020304" pitchFamily="18" charset="0"/>
                <a:cs typeface="Times New Roman" panose="02020603050405020304" pitchFamily="18" charset="0"/>
              </a:rPr>
              <a:t>çıkmıştır. Ferman</a:t>
            </a:r>
            <a:r>
              <a:rPr lang="tr-TR" dirty="0">
                <a:solidFill>
                  <a:schemeClr val="tx1"/>
                </a:solidFill>
                <a:latin typeface="Times New Roman" panose="02020603050405020304" pitchFamily="18" charset="0"/>
                <a:cs typeface="Times New Roman" panose="02020603050405020304" pitchFamily="18" charset="0"/>
              </a:rPr>
              <a:t>, 3 Kasım 1839’da Gülhane meydanında bizzat </a:t>
            </a:r>
            <a:r>
              <a:rPr lang="tr-TR" b="1" u="sng" dirty="0">
                <a:solidFill>
                  <a:schemeClr val="tx1"/>
                </a:solidFill>
                <a:latin typeface="Times New Roman" panose="02020603050405020304" pitchFamily="18" charset="0"/>
                <a:cs typeface="Times New Roman" panose="02020603050405020304" pitchFamily="18" charset="0"/>
              </a:rPr>
              <a:t>Mustafa Reşit Paşa </a:t>
            </a:r>
            <a:r>
              <a:rPr lang="tr-TR" dirty="0">
                <a:solidFill>
                  <a:schemeClr val="tx1"/>
                </a:solidFill>
                <a:latin typeface="Times New Roman" panose="02020603050405020304" pitchFamily="18" charset="0"/>
                <a:cs typeface="Times New Roman" panose="02020603050405020304" pitchFamily="18" charset="0"/>
              </a:rPr>
              <a:t>tarafından okunmuştur. </a:t>
            </a:r>
          </a:p>
          <a:p>
            <a:pPr algn="just"/>
            <a:r>
              <a:rPr lang="tr-TR" dirty="0" smtClean="0">
                <a:solidFill>
                  <a:schemeClr val="tx1"/>
                </a:solidFill>
                <a:latin typeface="Times New Roman" panose="02020603050405020304" pitchFamily="18" charset="0"/>
                <a:cs typeface="Times New Roman" panose="02020603050405020304" pitchFamily="18" charset="0"/>
              </a:rPr>
              <a:t> Fermanda genel olarak </a:t>
            </a:r>
            <a:r>
              <a:rPr lang="tr-TR" b="1" u="sng" dirty="0" smtClean="0">
                <a:solidFill>
                  <a:schemeClr val="tx1"/>
                </a:solidFill>
                <a:latin typeface="Times New Roman" panose="02020603050405020304" pitchFamily="18" charset="0"/>
                <a:cs typeface="Times New Roman" panose="02020603050405020304" pitchFamily="18" charset="0"/>
              </a:rPr>
              <a:t>can </a:t>
            </a:r>
            <a:r>
              <a:rPr lang="tr-TR" b="1" u="sng" dirty="0">
                <a:solidFill>
                  <a:schemeClr val="tx1"/>
                </a:solidFill>
                <a:latin typeface="Times New Roman" panose="02020603050405020304" pitchFamily="18" charset="0"/>
                <a:cs typeface="Times New Roman" panose="02020603050405020304" pitchFamily="18" charset="0"/>
              </a:rPr>
              <a:t>güvenliği, mal, ırz ve namus dokunulmazlığı, müsaderenin yasaklanması, iltizam usulünün kaldırılması, adil vergilendirme ve süresi belli bir askerlik hizmeti gibi esaslara dayanması gerektiği </a:t>
            </a:r>
            <a:r>
              <a:rPr lang="tr-TR" dirty="0">
                <a:solidFill>
                  <a:schemeClr val="tx1"/>
                </a:solidFill>
                <a:latin typeface="Times New Roman" panose="02020603050405020304" pitchFamily="18" charset="0"/>
                <a:cs typeface="Times New Roman" panose="02020603050405020304" pitchFamily="18" charset="0"/>
              </a:rPr>
              <a:t>belirtilmişti</a:t>
            </a:r>
            <a:r>
              <a:rPr lang="tr-TR" dirty="0" smtClean="0">
                <a:solidFill>
                  <a:schemeClr val="tx1"/>
                </a:solidFill>
                <a:latin typeface="Times New Roman" panose="02020603050405020304" pitchFamily="18" charset="0"/>
                <a:cs typeface="Times New Roman" panose="02020603050405020304" pitchFamily="18" charset="0"/>
              </a:rPr>
              <a:t>.</a:t>
            </a:r>
          </a:p>
          <a:p>
            <a:pPr algn="just"/>
            <a:r>
              <a:rPr lang="tr-TR" dirty="0" smtClean="0">
                <a:solidFill>
                  <a:schemeClr val="tx1"/>
                </a:solidFill>
                <a:latin typeface="Times New Roman" panose="02020603050405020304" pitchFamily="18" charset="0"/>
                <a:cs typeface="Times New Roman" panose="02020603050405020304" pitchFamily="18" charset="0"/>
              </a:rPr>
              <a:t> Ayrıca</a:t>
            </a:r>
            <a:r>
              <a:rPr lang="tr-TR" b="1" u="sng" dirty="0" smtClean="0">
                <a:solidFill>
                  <a:schemeClr val="tx1"/>
                </a:solidFill>
                <a:latin typeface="Times New Roman" panose="02020603050405020304" pitchFamily="18" charset="0"/>
                <a:cs typeface="Times New Roman" panose="02020603050405020304" pitchFamily="18" charset="0"/>
              </a:rPr>
              <a:t>, yargılanmadan hiç kimse için ölüm cezasının verilmemesi, herkesin malını ve mülkünü istediği gibi tasarruf edebilmesi, söz edilen haklardan Müslüman veya Gayrimüslim ayrımı olmadan herkesin aynı şekilde yararlanması gerektiği </a:t>
            </a:r>
            <a:r>
              <a:rPr lang="tr-TR" dirty="0" smtClean="0">
                <a:solidFill>
                  <a:schemeClr val="tx1"/>
                </a:solidFill>
                <a:latin typeface="Times New Roman" panose="02020603050405020304" pitchFamily="18" charset="0"/>
                <a:cs typeface="Times New Roman" panose="02020603050405020304" pitchFamily="18" charset="0"/>
              </a:rPr>
              <a:t>kabul edilmekteydi.</a:t>
            </a:r>
          </a:p>
        </p:txBody>
      </p:sp>
      <p:sp>
        <p:nvSpPr>
          <p:cNvPr id="4" name="Slide Number Placeholder 3"/>
          <p:cNvSpPr>
            <a:spLocks noGrp="1"/>
          </p:cNvSpPr>
          <p:nvPr>
            <p:ph type="sldNum" sz="quarter" idx="13"/>
          </p:nvPr>
        </p:nvSpPr>
        <p:spPr/>
        <p:txBody>
          <a:bodyPr/>
          <a:lstStyle/>
          <a:p>
            <a:fld id="{8E6AA186-9BDC-43F2-8CB7-BFB6CE2B9968}" type="slidenum">
              <a:rPr lang="tr-TR" smtClean="0"/>
              <a:pPr/>
              <a:t>2</a:t>
            </a:fld>
            <a:endParaRPr lang="tr-TR"/>
          </a:p>
        </p:txBody>
      </p:sp>
    </p:spTree>
    <p:extLst>
      <p:ext uri="{BB962C8B-B14F-4D97-AF65-F5344CB8AC3E}">
        <p14:creationId xmlns:p14="http://schemas.microsoft.com/office/powerpoint/2010/main" xmlns="" val="270043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9118" y="454502"/>
            <a:ext cx="7626002" cy="1077218"/>
          </a:xfrm>
        </p:spPr>
        <p:txBody>
          <a:bodyPr/>
          <a:lstStyle/>
          <a:p>
            <a:r>
              <a:rPr lang="tr-TR" b="1" dirty="0"/>
              <a:t>2.1. 1839 Tanzimat Fermanı’nın İlanı ve Önemi</a:t>
            </a:r>
            <a:endParaRPr lang="tr-TR" dirty="0"/>
          </a:p>
        </p:txBody>
      </p:sp>
      <p:sp>
        <p:nvSpPr>
          <p:cNvPr id="4" name="Slayt Numarası Yer Tutucusu 3"/>
          <p:cNvSpPr>
            <a:spLocks noGrp="1"/>
          </p:cNvSpPr>
          <p:nvPr>
            <p:ph type="sldNum" sz="quarter" idx="13"/>
          </p:nvPr>
        </p:nvSpPr>
        <p:spPr/>
        <p:txBody>
          <a:bodyPr/>
          <a:lstStyle/>
          <a:p>
            <a:fld id="{8E6AA186-9BDC-43F2-8CB7-BFB6CE2B9968}" type="slidenum">
              <a:rPr lang="tr-TR" smtClean="0"/>
              <a:pPr/>
              <a:t>3</a:t>
            </a:fld>
            <a:endParaRPr lang="tr-TR"/>
          </a:p>
        </p:txBody>
      </p:sp>
      <p:pic>
        <p:nvPicPr>
          <p:cNvPr id="1026" name="Picture 2"/>
          <p:cNvPicPr>
            <a:picLocks noGrp="1" noChangeAspect="1" noChangeArrowheads="1"/>
          </p:cNvPicPr>
          <p:nvPr>
            <p:ph sz="quarter" idx="10"/>
          </p:nvPr>
        </p:nvPicPr>
        <p:blipFill>
          <a:blip r:embed="rId2" cstate="email">
            <a:extLst>
              <a:ext uri="{28A0092B-C50C-407E-A947-70E740481C1C}">
                <a14:useLocalDpi xmlns:a14="http://schemas.microsoft.com/office/drawing/2010/main" xmlns="" val="0"/>
              </a:ext>
            </a:extLst>
          </a:blip>
          <a:srcRect/>
          <a:stretch>
            <a:fillRect/>
          </a:stretch>
        </p:blipFill>
        <p:spPr bwMode="auto">
          <a:xfrm>
            <a:off x="2460391" y="1630435"/>
            <a:ext cx="2966742" cy="47974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5427133" y="3105834"/>
            <a:ext cx="3023184" cy="923330"/>
          </a:xfrm>
          <a:prstGeom prst="rect">
            <a:avLst/>
          </a:prstGeom>
        </p:spPr>
        <p:txBody>
          <a:bodyPr wrap="square">
            <a:spAutoFit/>
          </a:bodyPr>
          <a:lstStyle/>
          <a:p>
            <a:pPr algn="ctr"/>
            <a:r>
              <a:rPr lang="tr-TR" b="1" dirty="0" smtClean="0"/>
              <a:t>Resim</a:t>
            </a:r>
            <a:r>
              <a:rPr lang="tr-TR" dirty="0" smtClean="0"/>
              <a:t>-</a:t>
            </a:r>
            <a:r>
              <a:rPr lang="tr-TR" b="1" dirty="0" smtClean="0"/>
              <a:t>1</a:t>
            </a:r>
            <a:r>
              <a:rPr lang="tr-TR" dirty="0" smtClean="0"/>
              <a:t>: </a:t>
            </a:r>
          </a:p>
          <a:p>
            <a:pPr algn="ctr"/>
            <a:r>
              <a:rPr lang="tr-TR" dirty="0" smtClean="0"/>
              <a:t>Sultan </a:t>
            </a:r>
            <a:r>
              <a:rPr lang="tr-TR" dirty="0"/>
              <a:t>Abdülmecit  (</a:t>
            </a:r>
            <a:r>
              <a:rPr lang="tr-TR" i="1" dirty="0"/>
              <a:t>ÖRENÇ, 2012, 105</a:t>
            </a:r>
            <a:r>
              <a:rPr lang="tr-TR" dirty="0"/>
              <a:t>)</a:t>
            </a:r>
            <a:endParaRPr lang="tr-TR" b="1" dirty="0"/>
          </a:p>
        </p:txBody>
      </p:sp>
    </p:spTree>
    <p:extLst>
      <p:ext uri="{BB962C8B-B14F-4D97-AF65-F5344CB8AC3E}">
        <p14:creationId xmlns:p14="http://schemas.microsoft.com/office/powerpoint/2010/main" xmlns="" val="299863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577613"/>
            <a:ext cx="7626002" cy="954107"/>
          </a:xfrm>
        </p:spPr>
        <p:txBody>
          <a:bodyPr/>
          <a:lstStyle/>
          <a:p>
            <a:r>
              <a:rPr lang="tr-TR" sz="2800" b="1" dirty="0"/>
              <a:t>2.1. 1839 Tanzimat Fermanı’nın İlanı ve Önemi</a:t>
            </a:r>
            <a:endParaRPr lang="tr-TR" sz="3000" b="1" dirty="0"/>
          </a:p>
        </p:txBody>
      </p:sp>
      <p:sp>
        <p:nvSpPr>
          <p:cNvPr id="6" name="Content Placeholder 5"/>
          <p:cNvSpPr>
            <a:spLocks noGrp="1"/>
          </p:cNvSpPr>
          <p:nvPr>
            <p:ph sz="quarter" idx="10"/>
          </p:nvPr>
        </p:nvSpPr>
        <p:spPr>
          <a:xfrm>
            <a:off x="174691" y="1795383"/>
            <a:ext cx="8826434" cy="4675756"/>
          </a:xfrm>
        </p:spPr>
        <p:txBody>
          <a:bodyPr>
            <a:normAutofit fontScale="77500" lnSpcReduction="20000"/>
          </a:bodyPr>
          <a:lstStyle/>
          <a:p>
            <a:pPr marL="457200" lvl="1" indent="0" algn="just">
              <a:buNone/>
            </a:pPr>
            <a:endParaRPr lang="tr-TR" dirty="0" smtClean="0"/>
          </a:p>
          <a:p>
            <a:pPr algn="just"/>
            <a:r>
              <a:rPr lang="tr-TR" dirty="0" smtClean="0"/>
              <a:t> </a:t>
            </a:r>
            <a:r>
              <a:rPr lang="tr-TR" dirty="0" smtClean="0">
                <a:solidFill>
                  <a:schemeClr val="tx1"/>
                </a:solidFill>
                <a:latin typeface="Times New Roman" panose="02020603050405020304" pitchFamily="18" charset="0"/>
                <a:cs typeface="Times New Roman" panose="02020603050405020304" pitchFamily="18" charset="0"/>
              </a:rPr>
              <a:t>Fermanın ilan edildiği yıllardaki nüfus verilerine bakıldığında, mesela 1844 yılı itibariyle imparatorlukta 21 milyon Müslüman; 13 milyon Rum-Ortodoks; 900 bin Katolik; 50 bin Musevî ve 300 bin diğer unsurun yer aldığı dikkati çeker. </a:t>
            </a:r>
          </a:p>
          <a:p>
            <a:pPr algn="just"/>
            <a:r>
              <a:rPr lang="tr-TR" dirty="0" smtClean="0">
                <a:solidFill>
                  <a:schemeClr val="tx1"/>
                </a:solidFill>
                <a:latin typeface="Times New Roman" panose="02020603050405020304" pitchFamily="18" charset="0"/>
                <a:cs typeface="Times New Roman" panose="02020603050405020304" pitchFamily="18" charset="0"/>
              </a:rPr>
              <a:t>Böyle bir nüfus yapısı dış müdahaleleri kolaylaştırmaktaydı.  </a:t>
            </a:r>
          </a:p>
          <a:p>
            <a:pPr algn="just"/>
            <a:r>
              <a:rPr lang="tr-TR" dirty="0" smtClean="0">
                <a:solidFill>
                  <a:schemeClr val="tx1"/>
                </a:solidFill>
                <a:latin typeface="Times New Roman" panose="02020603050405020304" pitchFamily="18" charset="0"/>
                <a:cs typeface="Times New Roman" panose="02020603050405020304" pitchFamily="18" charset="0"/>
              </a:rPr>
              <a:t>Dolayısıyla Tanzimat uygulamalarının önemli bir ayağını Avrupa ile ilişkiler oluşturacaktır. </a:t>
            </a:r>
          </a:p>
          <a:p>
            <a:pPr algn="just"/>
            <a:r>
              <a:rPr lang="tr-TR" dirty="0" smtClean="0">
                <a:solidFill>
                  <a:schemeClr val="tx1"/>
                </a:solidFill>
                <a:latin typeface="Times New Roman" panose="02020603050405020304" pitchFamily="18" charset="0"/>
                <a:cs typeface="Times New Roman" panose="02020603050405020304" pitchFamily="18" charset="0"/>
              </a:rPr>
              <a:t>Tanzimat’ın </a:t>
            </a:r>
            <a:r>
              <a:rPr lang="tr-TR" dirty="0">
                <a:solidFill>
                  <a:schemeClr val="tx1"/>
                </a:solidFill>
                <a:latin typeface="Times New Roman" panose="02020603050405020304" pitchFamily="18" charset="0"/>
                <a:cs typeface="Times New Roman" panose="02020603050405020304" pitchFamily="18" charset="0"/>
              </a:rPr>
              <a:t>bu ağır şartlar altında bir umutla ve devleti çöküşten kurtarmak amacıyla ilan edildiğini söylemek yanlış olmaz</a:t>
            </a:r>
            <a:r>
              <a:rPr lang="tr-TR" dirty="0" smtClean="0">
                <a:solidFill>
                  <a:schemeClr val="tx1"/>
                </a:solidFill>
                <a:latin typeface="Times New Roman" panose="02020603050405020304" pitchFamily="18" charset="0"/>
                <a:cs typeface="Times New Roman" panose="02020603050405020304" pitchFamily="18" charset="0"/>
              </a:rPr>
              <a:t>.</a:t>
            </a:r>
          </a:p>
          <a:p>
            <a:pPr algn="just"/>
            <a:r>
              <a:rPr lang="tr-TR" dirty="0" smtClean="0">
                <a:solidFill>
                  <a:schemeClr val="tx1"/>
                </a:solidFill>
                <a:latin typeface="Times New Roman" panose="02020603050405020304" pitchFamily="18" charset="0"/>
                <a:cs typeface="Times New Roman" panose="02020603050405020304" pitchFamily="18" charset="0"/>
              </a:rPr>
              <a:t> </a:t>
            </a:r>
            <a:r>
              <a:rPr lang="tr-TR" dirty="0">
                <a:solidFill>
                  <a:schemeClr val="tx1"/>
                </a:solidFill>
                <a:latin typeface="Times New Roman" panose="02020603050405020304" pitchFamily="18" charset="0"/>
                <a:cs typeface="Times New Roman" panose="02020603050405020304" pitchFamily="18" charset="0"/>
              </a:rPr>
              <a:t>Ferman klasik Osmanlı devlet sisteminde </a:t>
            </a:r>
            <a:r>
              <a:rPr lang="tr-TR" b="1" u="sng" dirty="0">
                <a:solidFill>
                  <a:schemeClr val="tx1"/>
                </a:solidFill>
                <a:latin typeface="Times New Roman" panose="02020603050405020304" pitchFamily="18" charset="0"/>
                <a:cs typeface="Times New Roman" panose="02020603050405020304" pitchFamily="18" charset="0"/>
              </a:rPr>
              <a:t>ilmiye, </a:t>
            </a:r>
            <a:r>
              <a:rPr lang="tr-TR" b="1" u="sng" dirty="0" err="1">
                <a:solidFill>
                  <a:schemeClr val="tx1"/>
                </a:solidFill>
                <a:latin typeface="Times New Roman" panose="02020603050405020304" pitchFamily="18" charset="0"/>
                <a:cs typeface="Times New Roman" panose="02020603050405020304" pitchFamily="18" charset="0"/>
              </a:rPr>
              <a:t>kalemiye</a:t>
            </a:r>
            <a:r>
              <a:rPr lang="tr-TR" b="1" u="sng" dirty="0">
                <a:solidFill>
                  <a:schemeClr val="tx1"/>
                </a:solidFill>
                <a:latin typeface="Times New Roman" panose="02020603050405020304" pitchFamily="18" charset="0"/>
                <a:cs typeface="Times New Roman" panose="02020603050405020304" pitchFamily="18" charset="0"/>
              </a:rPr>
              <a:t> ve seyfi</a:t>
            </a:r>
            <a:r>
              <a:rPr lang="tr-TR" dirty="0">
                <a:solidFill>
                  <a:schemeClr val="tx1"/>
                </a:solidFill>
                <a:latin typeface="Times New Roman" panose="02020603050405020304" pitchFamily="18" charset="0"/>
                <a:cs typeface="Times New Roman" panose="02020603050405020304" pitchFamily="18" charset="0"/>
              </a:rPr>
              <a:t>ye üçlü denkleminde </a:t>
            </a:r>
            <a:r>
              <a:rPr lang="tr-TR" dirty="0" err="1">
                <a:solidFill>
                  <a:schemeClr val="tx1"/>
                </a:solidFill>
                <a:latin typeface="Times New Roman" panose="02020603050405020304" pitchFamily="18" charset="0"/>
                <a:cs typeface="Times New Roman" panose="02020603050405020304" pitchFamily="18" charset="0"/>
              </a:rPr>
              <a:t>kalemiye</a:t>
            </a:r>
            <a:r>
              <a:rPr lang="tr-TR" dirty="0">
                <a:solidFill>
                  <a:schemeClr val="tx1"/>
                </a:solidFill>
                <a:latin typeface="Times New Roman" panose="02020603050405020304" pitchFamily="18" charset="0"/>
                <a:cs typeface="Times New Roman" panose="02020603050405020304" pitchFamily="18" charset="0"/>
              </a:rPr>
              <a:t> sınıfının diğerlerine üstünlüğünün ve etkinliğinin çok belirgin bir hale geldiğinin habercisidir. </a:t>
            </a:r>
            <a:endParaRPr lang="tr-TR" dirty="0" smtClean="0">
              <a:solidFill>
                <a:schemeClr val="tx1"/>
              </a:solidFill>
              <a:latin typeface="Times New Roman" panose="02020603050405020304" pitchFamily="18" charset="0"/>
              <a:cs typeface="Times New Roman" panose="02020603050405020304" pitchFamily="18" charset="0"/>
            </a:endParaRPr>
          </a:p>
          <a:p>
            <a:pPr algn="just"/>
            <a:r>
              <a:rPr lang="tr-TR" u="sng" dirty="0" smtClean="0">
                <a:solidFill>
                  <a:schemeClr val="tx1"/>
                </a:solidFill>
                <a:latin typeface="Times New Roman" panose="02020603050405020304" pitchFamily="18" charset="0"/>
                <a:cs typeface="Times New Roman" panose="02020603050405020304" pitchFamily="18" charset="0"/>
              </a:rPr>
              <a:t>Bu </a:t>
            </a:r>
            <a:r>
              <a:rPr lang="tr-TR" u="sng" dirty="0">
                <a:solidFill>
                  <a:schemeClr val="tx1"/>
                </a:solidFill>
                <a:latin typeface="Times New Roman" panose="02020603050405020304" pitchFamily="18" charset="0"/>
                <a:cs typeface="Times New Roman" panose="02020603050405020304" pitchFamily="18" charset="0"/>
              </a:rPr>
              <a:t>yönüyle Tanzimat tam manasıyla </a:t>
            </a:r>
            <a:r>
              <a:rPr lang="tr-TR" b="1" u="sng" dirty="0">
                <a:solidFill>
                  <a:schemeClr val="tx1"/>
                </a:solidFill>
                <a:latin typeface="Times New Roman" panose="02020603050405020304" pitchFamily="18" charset="0"/>
                <a:cs typeface="Times New Roman" panose="02020603050405020304" pitchFamily="18" charset="0"/>
              </a:rPr>
              <a:t>bir sivil proje görünümü </a:t>
            </a:r>
            <a:r>
              <a:rPr lang="tr-TR" b="1" u="sng" dirty="0" err="1">
                <a:solidFill>
                  <a:schemeClr val="tx1"/>
                </a:solidFill>
                <a:latin typeface="Times New Roman" panose="02020603050405020304" pitchFamily="18" charset="0"/>
                <a:cs typeface="Times New Roman" panose="02020603050405020304" pitchFamily="18" charset="0"/>
              </a:rPr>
              <a:t>arzeder</a:t>
            </a:r>
            <a:r>
              <a:rPr lang="tr-TR" u="sng" dirty="0">
                <a:solidFill>
                  <a:schemeClr val="tx1"/>
                </a:solidFill>
                <a:latin typeface="Times New Roman" panose="02020603050405020304" pitchFamily="18" charset="0"/>
                <a:cs typeface="Times New Roman" panose="02020603050405020304" pitchFamily="18" charset="0"/>
              </a:rPr>
              <a:t>. </a:t>
            </a:r>
            <a:endParaRPr lang="tr-TR" u="sng" dirty="0" smtClean="0">
              <a:solidFill>
                <a:schemeClr val="tx1"/>
              </a:solidFill>
              <a:latin typeface="Times New Roman" panose="02020603050405020304" pitchFamily="18" charset="0"/>
              <a:cs typeface="Times New Roman" panose="02020603050405020304" pitchFamily="18" charset="0"/>
            </a:endParaRPr>
          </a:p>
          <a:p>
            <a:pPr marL="457200" lvl="1" indent="0" algn="just">
              <a:buNone/>
            </a:pPr>
            <a:endParaRPr lang="tr-TR"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3"/>
          </p:nvPr>
        </p:nvSpPr>
        <p:spPr/>
        <p:txBody>
          <a:bodyPr/>
          <a:lstStyle/>
          <a:p>
            <a:fld id="{8E6AA186-9BDC-43F2-8CB7-BFB6CE2B9968}" type="slidenum">
              <a:rPr lang="tr-TR" smtClean="0"/>
              <a:pPr/>
              <a:t>4</a:t>
            </a:fld>
            <a:endParaRPr lang="tr-TR"/>
          </a:p>
        </p:txBody>
      </p:sp>
    </p:spTree>
    <p:extLst>
      <p:ext uri="{BB962C8B-B14F-4D97-AF65-F5344CB8AC3E}">
        <p14:creationId xmlns:p14="http://schemas.microsoft.com/office/powerpoint/2010/main" xmlns="" val="296759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9118" y="454502"/>
            <a:ext cx="7626002" cy="1077218"/>
          </a:xfrm>
        </p:spPr>
        <p:txBody>
          <a:bodyPr/>
          <a:lstStyle/>
          <a:p>
            <a:r>
              <a:rPr lang="tr-TR" b="1" dirty="0"/>
              <a:t>2.1. 1839 Tanzimat Fermanı’nın İlanı ve Önemi</a:t>
            </a:r>
            <a:endParaRPr lang="tr-TR" dirty="0"/>
          </a:p>
        </p:txBody>
      </p:sp>
      <p:sp>
        <p:nvSpPr>
          <p:cNvPr id="4" name="Slayt Numarası Yer Tutucusu 3"/>
          <p:cNvSpPr>
            <a:spLocks noGrp="1"/>
          </p:cNvSpPr>
          <p:nvPr>
            <p:ph type="sldNum" sz="quarter" idx="13"/>
          </p:nvPr>
        </p:nvSpPr>
        <p:spPr/>
        <p:txBody>
          <a:bodyPr/>
          <a:lstStyle/>
          <a:p>
            <a:fld id="{8E6AA186-9BDC-43F2-8CB7-BFB6CE2B9968}" type="slidenum">
              <a:rPr lang="tr-TR" smtClean="0"/>
              <a:pPr/>
              <a:t>5</a:t>
            </a:fld>
            <a:endParaRPr lang="tr-TR"/>
          </a:p>
        </p:txBody>
      </p:sp>
      <p:pic>
        <p:nvPicPr>
          <p:cNvPr id="2050" name="Picture 2"/>
          <p:cNvPicPr>
            <a:picLocks noGrp="1" noChangeAspect="1" noChangeArrowheads="1"/>
          </p:cNvPicPr>
          <p:nvPr>
            <p:ph sz="quarter" idx="10"/>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4669" y="1608589"/>
            <a:ext cx="8370939" cy="4398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Dikdörtgen 4"/>
          <p:cNvSpPr/>
          <p:nvPr/>
        </p:nvSpPr>
        <p:spPr>
          <a:xfrm>
            <a:off x="1467068" y="6006690"/>
            <a:ext cx="5959366" cy="369332"/>
          </a:xfrm>
          <a:prstGeom prst="rect">
            <a:avLst/>
          </a:prstGeom>
        </p:spPr>
        <p:txBody>
          <a:bodyPr wrap="square">
            <a:spAutoFit/>
          </a:bodyPr>
          <a:lstStyle/>
          <a:p>
            <a:r>
              <a:rPr lang="tr-TR" b="1" dirty="0"/>
              <a:t>Resim</a:t>
            </a:r>
            <a:r>
              <a:rPr lang="tr-TR" dirty="0"/>
              <a:t>-</a:t>
            </a:r>
            <a:r>
              <a:rPr lang="tr-TR" b="1" dirty="0"/>
              <a:t>2</a:t>
            </a:r>
            <a:r>
              <a:rPr lang="tr-TR" dirty="0"/>
              <a:t>: 1867’de Babıâli (</a:t>
            </a:r>
            <a:r>
              <a:rPr lang="tr-TR" i="1" dirty="0"/>
              <a:t>ÖRENÇ, (2013), 109</a:t>
            </a:r>
            <a:r>
              <a:rPr lang="tr-TR" dirty="0"/>
              <a:t>)</a:t>
            </a:r>
            <a:endParaRPr lang="tr-TR" b="1" dirty="0"/>
          </a:p>
        </p:txBody>
      </p:sp>
    </p:spTree>
    <p:extLst>
      <p:ext uri="{BB962C8B-B14F-4D97-AF65-F5344CB8AC3E}">
        <p14:creationId xmlns:p14="http://schemas.microsoft.com/office/powerpoint/2010/main" xmlns="" val="1562322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577613"/>
            <a:ext cx="7626002" cy="954107"/>
          </a:xfrm>
        </p:spPr>
        <p:txBody>
          <a:bodyPr/>
          <a:lstStyle/>
          <a:p>
            <a:r>
              <a:rPr lang="tr-TR" sz="2800" b="1" dirty="0"/>
              <a:t>2.2. Tanzimat Dönemi Sosyal ve Ekonomik Reformları</a:t>
            </a:r>
            <a:endParaRPr lang="tr-TR" sz="3000" b="1" dirty="0"/>
          </a:p>
        </p:txBody>
      </p:sp>
      <p:sp>
        <p:nvSpPr>
          <p:cNvPr id="6" name="Content Placeholder 5"/>
          <p:cNvSpPr>
            <a:spLocks noGrp="1"/>
          </p:cNvSpPr>
          <p:nvPr>
            <p:ph sz="quarter" idx="10"/>
          </p:nvPr>
        </p:nvSpPr>
        <p:spPr>
          <a:xfrm>
            <a:off x="174691" y="1727200"/>
            <a:ext cx="8826434" cy="4743939"/>
          </a:xfrm>
        </p:spPr>
        <p:txBody>
          <a:bodyPr>
            <a:noAutofit/>
          </a:bodyPr>
          <a:lstStyle/>
          <a:p>
            <a:pPr marL="0" lvl="1" indent="0" algn="just"/>
            <a:endParaRPr lang="tr-TR" sz="2000" dirty="0" smtClean="0">
              <a:latin typeface="Times New Roman" panose="02020603050405020304" pitchFamily="18" charset="0"/>
              <a:cs typeface="Times New Roman" panose="02020603050405020304" pitchFamily="18" charset="0"/>
            </a:endParaRPr>
          </a:p>
          <a:p>
            <a:pPr marL="0" lvl="1" indent="0" algn="just"/>
            <a:r>
              <a:rPr lang="tr-TR" sz="2000" dirty="0" smtClean="0">
                <a:latin typeface="Times New Roman" panose="02020603050405020304" pitchFamily="18" charset="0"/>
                <a:cs typeface="Times New Roman" panose="02020603050405020304" pitchFamily="18" charset="0"/>
              </a:rPr>
              <a:t>Tanzimat </a:t>
            </a:r>
            <a:r>
              <a:rPr lang="tr-TR" sz="2000" dirty="0">
                <a:latin typeface="Times New Roman" panose="02020603050405020304" pitchFamily="18" charset="0"/>
                <a:cs typeface="Times New Roman" panose="02020603050405020304" pitchFamily="18" charset="0"/>
              </a:rPr>
              <a:t>döneminde devlet idaresinde en öne çıkan kurum kuşkusuz Babıâli oldu. </a:t>
            </a:r>
            <a:endParaRPr lang="tr-TR" sz="2000" dirty="0" smtClean="0">
              <a:latin typeface="Times New Roman" panose="02020603050405020304" pitchFamily="18" charset="0"/>
              <a:cs typeface="Times New Roman" panose="02020603050405020304" pitchFamily="18" charset="0"/>
            </a:endParaRPr>
          </a:p>
          <a:p>
            <a:pPr marL="0" lvl="1" indent="0" algn="just"/>
            <a:r>
              <a:rPr lang="tr-TR" sz="2000" dirty="0" smtClean="0">
                <a:latin typeface="Times New Roman" panose="02020603050405020304" pitchFamily="18" charset="0"/>
                <a:cs typeface="Times New Roman" panose="02020603050405020304" pitchFamily="18" charset="0"/>
              </a:rPr>
              <a:t>Yeni meclisler açıldı.</a:t>
            </a:r>
          </a:p>
          <a:p>
            <a:pPr marL="0" lvl="1" indent="0" algn="just"/>
            <a:r>
              <a:rPr lang="tr-TR" sz="2000" dirty="0">
                <a:latin typeface="Times New Roman" panose="02020603050405020304" pitchFamily="18" charset="0"/>
                <a:cs typeface="Times New Roman" panose="02020603050405020304" pitchFamily="18" charset="0"/>
              </a:rPr>
              <a:t> Ceza ve ticaret kanunları </a:t>
            </a:r>
            <a:r>
              <a:rPr lang="tr-TR" sz="2000" dirty="0" smtClean="0">
                <a:latin typeface="Times New Roman" panose="02020603050405020304" pitchFamily="18" charset="0"/>
                <a:cs typeface="Times New Roman" panose="02020603050405020304" pitchFamily="18" charset="0"/>
              </a:rPr>
              <a:t>hazırlandı.</a:t>
            </a:r>
            <a:endParaRPr lang="tr-TR" sz="2000" dirty="0">
              <a:latin typeface="Times New Roman" panose="02020603050405020304" pitchFamily="18" charset="0"/>
              <a:cs typeface="Times New Roman" panose="02020603050405020304" pitchFamily="18" charset="0"/>
            </a:endParaRPr>
          </a:p>
          <a:p>
            <a:pPr marL="0" lvl="1" indent="0" algn="just"/>
            <a:r>
              <a:rPr lang="tr-TR" sz="2000" dirty="0" smtClean="0">
                <a:latin typeface="Times New Roman" panose="02020603050405020304" pitchFamily="18" charset="0"/>
                <a:cs typeface="Times New Roman" panose="02020603050405020304" pitchFamily="18" charset="0"/>
              </a:rPr>
              <a:t>Vilayet sistemi düzenlendi.</a:t>
            </a:r>
          </a:p>
          <a:p>
            <a:pPr marL="0" lvl="1" indent="0" algn="just"/>
            <a:r>
              <a:rPr lang="tr-TR" sz="2000" dirty="0" smtClean="0">
                <a:latin typeface="Times New Roman" panose="02020603050405020304" pitchFamily="18" charset="0"/>
                <a:cs typeface="Times New Roman" panose="02020603050405020304" pitchFamily="18" charset="0"/>
              </a:rPr>
              <a:t>Emlak sayımı yapıldı.</a:t>
            </a:r>
          </a:p>
          <a:p>
            <a:pPr marL="0" lvl="1" indent="0" algn="just"/>
            <a:r>
              <a:rPr lang="tr-TR" sz="2000" dirty="0" smtClean="0">
                <a:latin typeface="Times New Roman" panose="02020603050405020304" pitchFamily="18" charset="0"/>
                <a:cs typeface="Times New Roman" panose="02020603050405020304" pitchFamily="18" charset="0"/>
              </a:rPr>
              <a:t>Kağıt para basıldı, banka kuruldu</a:t>
            </a:r>
          </a:p>
          <a:p>
            <a:pPr marL="0" lvl="1" indent="0" algn="just"/>
            <a:r>
              <a:rPr lang="tr-TR" sz="2000" dirty="0" smtClean="0">
                <a:latin typeface="Times New Roman" panose="02020603050405020304" pitchFamily="18" charset="0"/>
                <a:cs typeface="Times New Roman" panose="02020603050405020304" pitchFamily="18" charset="0"/>
              </a:rPr>
              <a:t>Ordu teşkilatı ele alındı.</a:t>
            </a:r>
          </a:p>
          <a:p>
            <a:pPr marL="0" lvl="1" indent="0" algn="just"/>
            <a:r>
              <a:rPr lang="tr-TR" sz="2000" dirty="0" smtClean="0">
                <a:latin typeface="Times New Roman" panose="02020603050405020304" pitchFamily="18" charset="0"/>
                <a:cs typeface="Times New Roman" panose="02020603050405020304" pitchFamily="18" charset="0"/>
              </a:rPr>
              <a:t>Eğitimde önemli atılımlar yapıldı.</a:t>
            </a:r>
          </a:p>
          <a:p>
            <a:pPr marL="0" lvl="1" indent="0" algn="just"/>
            <a:r>
              <a:rPr lang="tr-TR" sz="2000" dirty="0" smtClean="0">
                <a:latin typeface="Times New Roman" panose="02020603050405020304" pitchFamily="18" charset="0"/>
                <a:cs typeface="Times New Roman" panose="02020603050405020304" pitchFamily="18" charset="0"/>
              </a:rPr>
              <a:t>Darülfünun açıldı.</a:t>
            </a:r>
          </a:p>
          <a:p>
            <a:pPr marL="0" lvl="1" indent="0" algn="just"/>
            <a:r>
              <a:rPr lang="tr-TR" sz="2000" dirty="0" smtClean="0">
                <a:latin typeface="Times New Roman" panose="02020603050405020304" pitchFamily="18" charset="0"/>
                <a:cs typeface="Times New Roman" panose="02020603050405020304" pitchFamily="18" charset="0"/>
              </a:rPr>
              <a:t>Basın ve edebiyat hayatı canlandı</a:t>
            </a:r>
          </a:p>
        </p:txBody>
      </p:sp>
      <p:sp>
        <p:nvSpPr>
          <p:cNvPr id="4" name="Slide Number Placeholder 3"/>
          <p:cNvSpPr>
            <a:spLocks noGrp="1"/>
          </p:cNvSpPr>
          <p:nvPr>
            <p:ph type="sldNum" sz="quarter" idx="13"/>
          </p:nvPr>
        </p:nvSpPr>
        <p:spPr/>
        <p:txBody>
          <a:bodyPr/>
          <a:lstStyle/>
          <a:p>
            <a:fld id="{8E6AA186-9BDC-43F2-8CB7-BFB6CE2B9968}" type="slidenum">
              <a:rPr lang="tr-TR" smtClean="0"/>
              <a:pPr/>
              <a:t>6</a:t>
            </a:fld>
            <a:endParaRPr lang="tr-TR"/>
          </a:p>
        </p:txBody>
      </p:sp>
    </p:spTree>
    <p:extLst>
      <p:ext uri="{BB962C8B-B14F-4D97-AF65-F5344CB8AC3E}">
        <p14:creationId xmlns:p14="http://schemas.microsoft.com/office/powerpoint/2010/main" xmlns="" val="3292216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008500"/>
            <a:ext cx="7626002" cy="523220"/>
          </a:xfrm>
        </p:spPr>
        <p:txBody>
          <a:bodyPr/>
          <a:lstStyle/>
          <a:p>
            <a:r>
              <a:rPr lang="tr-TR" sz="2800" b="1" dirty="0"/>
              <a:t>2.3. Tanzimat Dönemi Siyasi Olayları </a:t>
            </a:r>
          </a:p>
        </p:txBody>
      </p:sp>
      <p:sp>
        <p:nvSpPr>
          <p:cNvPr id="6" name="Content Placeholder 5"/>
          <p:cNvSpPr>
            <a:spLocks noGrp="1"/>
          </p:cNvSpPr>
          <p:nvPr>
            <p:ph sz="quarter" idx="10"/>
          </p:nvPr>
        </p:nvSpPr>
        <p:spPr>
          <a:xfrm>
            <a:off x="174691" y="1795383"/>
            <a:ext cx="8826434" cy="4675756"/>
          </a:xfrm>
        </p:spPr>
        <p:txBody>
          <a:bodyPr>
            <a:normAutofit fontScale="70000" lnSpcReduction="20000"/>
          </a:bodyPr>
          <a:lstStyle/>
          <a:p>
            <a:pPr marL="0" lvl="1" indent="0" algn="just"/>
            <a:r>
              <a:rPr lang="tr-TR" b="1" dirty="0"/>
              <a:t> </a:t>
            </a:r>
            <a:r>
              <a:rPr lang="tr-TR" sz="2900" b="1" dirty="0">
                <a:latin typeface="Times New Roman" panose="02020603050405020304" pitchFamily="18" charset="0"/>
                <a:cs typeface="Times New Roman" panose="02020603050405020304" pitchFamily="18" charset="0"/>
              </a:rPr>
              <a:t>2.3.2. Avrupa’da 1848 İhtilalleri ve Mülteciler Meselesi</a:t>
            </a:r>
          </a:p>
          <a:p>
            <a:pPr algn="just"/>
            <a:r>
              <a:rPr lang="tr-TR" sz="2400" dirty="0">
                <a:solidFill>
                  <a:schemeClr val="tx1"/>
                </a:solidFill>
                <a:latin typeface="Times New Roman" panose="02020603050405020304" pitchFamily="18" charset="0"/>
                <a:cs typeface="Times New Roman" panose="02020603050405020304" pitchFamily="18" charset="0"/>
              </a:rPr>
              <a:t>1815 Viyana Kongresinden sonra Avrupa’da oluşan yeni statüye tepkiler kısa sürede karışıklıklara dönüştü. </a:t>
            </a:r>
            <a:endParaRPr lang="tr-TR" sz="2400" dirty="0" smtClean="0">
              <a:solidFill>
                <a:schemeClr val="tx1"/>
              </a:solidFill>
              <a:latin typeface="Times New Roman" panose="02020603050405020304" pitchFamily="18" charset="0"/>
              <a:cs typeface="Times New Roman" panose="02020603050405020304" pitchFamily="18" charset="0"/>
            </a:endParaRPr>
          </a:p>
          <a:p>
            <a:pPr algn="just"/>
            <a:r>
              <a:rPr lang="tr-TR" sz="2400" dirty="0" smtClean="0">
                <a:solidFill>
                  <a:schemeClr val="tx1"/>
                </a:solidFill>
                <a:latin typeface="Times New Roman" panose="02020603050405020304" pitchFamily="18" charset="0"/>
                <a:cs typeface="Times New Roman" panose="02020603050405020304" pitchFamily="18" charset="0"/>
              </a:rPr>
              <a:t>İlk </a:t>
            </a:r>
            <a:r>
              <a:rPr lang="tr-TR" sz="2400" dirty="0">
                <a:solidFill>
                  <a:schemeClr val="tx1"/>
                </a:solidFill>
                <a:latin typeface="Times New Roman" panose="02020603050405020304" pitchFamily="18" charset="0"/>
                <a:cs typeface="Times New Roman" panose="02020603050405020304" pitchFamily="18" charset="0"/>
              </a:rPr>
              <a:t>karışıklıklar 1830’da Fransa’da yaşandı. Ardından kıta Avrupasını sardı.  </a:t>
            </a:r>
            <a:endParaRPr lang="tr-TR" sz="2400" dirty="0" smtClean="0">
              <a:solidFill>
                <a:schemeClr val="tx1"/>
              </a:solidFill>
              <a:latin typeface="Times New Roman" panose="02020603050405020304" pitchFamily="18" charset="0"/>
              <a:cs typeface="Times New Roman" panose="02020603050405020304" pitchFamily="18" charset="0"/>
            </a:endParaRPr>
          </a:p>
          <a:p>
            <a:pPr algn="just"/>
            <a:r>
              <a:rPr lang="tr-TR" sz="2400" dirty="0" smtClean="0">
                <a:solidFill>
                  <a:schemeClr val="tx1"/>
                </a:solidFill>
                <a:latin typeface="Times New Roman" panose="02020603050405020304" pitchFamily="18" charset="0"/>
                <a:cs typeface="Times New Roman" panose="02020603050405020304" pitchFamily="18" charset="0"/>
              </a:rPr>
              <a:t>Avrupa’da </a:t>
            </a:r>
            <a:r>
              <a:rPr lang="tr-TR" sz="2400" dirty="0">
                <a:solidFill>
                  <a:schemeClr val="tx1"/>
                </a:solidFill>
                <a:latin typeface="Times New Roman" panose="02020603050405020304" pitchFamily="18" charset="0"/>
                <a:cs typeface="Times New Roman" panose="02020603050405020304" pitchFamily="18" charset="0"/>
              </a:rPr>
              <a:t>1830 ihtilallerinin rüzgârı dinmeden bu sefer 1848’de </a:t>
            </a:r>
            <a:r>
              <a:rPr lang="tr-TR" sz="2400" b="1" dirty="0">
                <a:solidFill>
                  <a:schemeClr val="tx1"/>
                </a:solidFill>
                <a:latin typeface="Times New Roman" panose="02020603050405020304" pitchFamily="18" charset="0"/>
                <a:cs typeface="Times New Roman" panose="02020603050405020304" pitchFamily="18" charset="0"/>
              </a:rPr>
              <a:t>Polonya</a:t>
            </a:r>
            <a:r>
              <a:rPr lang="tr-TR" sz="2400" dirty="0">
                <a:solidFill>
                  <a:schemeClr val="tx1"/>
                </a:solidFill>
                <a:latin typeface="Times New Roman" panose="02020603050405020304" pitchFamily="18" charset="0"/>
                <a:cs typeface="Times New Roman" panose="02020603050405020304" pitchFamily="18" charset="0"/>
              </a:rPr>
              <a:t> ve </a:t>
            </a:r>
            <a:r>
              <a:rPr lang="tr-TR" sz="2400" b="1" dirty="0">
                <a:solidFill>
                  <a:schemeClr val="tx1"/>
                </a:solidFill>
                <a:latin typeface="Times New Roman" panose="02020603050405020304" pitchFamily="18" charset="0"/>
                <a:cs typeface="Times New Roman" panose="02020603050405020304" pitchFamily="18" charset="0"/>
              </a:rPr>
              <a:t>Macar </a:t>
            </a:r>
            <a:r>
              <a:rPr lang="tr-TR" sz="2400" dirty="0">
                <a:solidFill>
                  <a:schemeClr val="tx1"/>
                </a:solidFill>
                <a:latin typeface="Times New Roman" panose="02020603050405020304" pitchFamily="18" charset="0"/>
                <a:cs typeface="Times New Roman" panose="02020603050405020304" pitchFamily="18" charset="0"/>
              </a:rPr>
              <a:t>milliyetçilerinin direnişleri ve onlara Rusya’nın şiddetli müdahalesi yaşandı. </a:t>
            </a:r>
            <a:endParaRPr lang="tr-TR" sz="2400" dirty="0" smtClean="0">
              <a:solidFill>
                <a:schemeClr val="tx1"/>
              </a:solidFill>
              <a:latin typeface="Times New Roman" panose="02020603050405020304" pitchFamily="18" charset="0"/>
              <a:cs typeface="Times New Roman" panose="02020603050405020304" pitchFamily="18" charset="0"/>
            </a:endParaRPr>
          </a:p>
          <a:p>
            <a:pPr algn="just"/>
            <a:r>
              <a:rPr lang="tr-TR" sz="2400" dirty="0" smtClean="0">
                <a:solidFill>
                  <a:schemeClr val="tx1"/>
                </a:solidFill>
                <a:latin typeface="Times New Roman" panose="02020603050405020304" pitchFamily="18" charset="0"/>
                <a:cs typeface="Times New Roman" panose="02020603050405020304" pitchFamily="18" charset="0"/>
              </a:rPr>
              <a:t>1848 </a:t>
            </a:r>
            <a:r>
              <a:rPr lang="tr-TR" sz="2400" dirty="0">
                <a:solidFill>
                  <a:schemeClr val="tx1"/>
                </a:solidFill>
                <a:latin typeface="Times New Roman" panose="02020603050405020304" pitchFamily="18" charset="0"/>
                <a:cs typeface="Times New Roman" panose="02020603050405020304" pitchFamily="18" charset="0"/>
              </a:rPr>
              <a:t>ihtilalleri </a:t>
            </a:r>
            <a:r>
              <a:rPr lang="tr-TR" sz="2400" dirty="0" smtClean="0">
                <a:solidFill>
                  <a:schemeClr val="tx1"/>
                </a:solidFill>
                <a:latin typeface="Times New Roman" panose="02020603050405020304" pitchFamily="18" charset="0"/>
                <a:cs typeface="Times New Roman" panose="02020603050405020304" pitchFamily="18" charset="0"/>
              </a:rPr>
              <a:t>esnasında </a:t>
            </a:r>
            <a:r>
              <a:rPr lang="tr-TR" sz="2400" dirty="0">
                <a:solidFill>
                  <a:schemeClr val="tx1"/>
                </a:solidFill>
                <a:latin typeface="Times New Roman" panose="02020603050405020304" pitchFamily="18" charset="0"/>
                <a:cs typeface="Times New Roman" panose="02020603050405020304" pitchFamily="18" charset="0"/>
              </a:rPr>
              <a:t>Rus kuvvetleri tarafından ezilen Macarlar İstanbul’a başvurarak yardım istediler. </a:t>
            </a:r>
            <a:endParaRPr lang="tr-TR" sz="2400" dirty="0" smtClean="0">
              <a:solidFill>
                <a:schemeClr val="tx1"/>
              </a:solidFill>
              <a:latin typeface="Times New Roman" panose="02020603050405020304" pitchFamily="18" charset="0"/>
              <a:cs typeface="Times New Roman" panose="02020603050405020304" pitchFamily="18" charset="0"/>
            </a:endParaRPr>
          </a:p>
          <a:p>
            <a:pPr algn="just"/>
            <a:r>
              <a:rPr lang="tr-TR" sz="2400" dirty="0" smtClean="0">
                <a:solidFill>
                  <a:schemeClr val="tx1"/>
                </a:solidFill>
                <a:latin typeface="Times New Roman" panose="02020603050405020304" pitchFamily="18" charset="0"/>
                <a:cs typeface="Times New Roman" panose="02020603050405020304" pitchFamily="18" charset="0"/>
              </a:rPr>
              <a:t> Macar </a:t>
            </a:r>
            <a:r>
              <a:rPr lang="tr-TR" sz="2400" dirty="0">
                <a:solidFill>
                  <a:schemeClr val="tx1"/>
                </a:solidFill>
                <a:latin typeface="Times New Roman" panose="02020603050405020304" pitchFamily="18" charset="0"/>
                <a:cs typeface="Times New Roman" panose="02020603050405020304" pitchFamily="18" charset="0"/>
              </a:rPr>
              <a:t>ve Polonyalı 1849 yılının Ağustos ayında Osmanlı topraklarına sığındılar. </a:t>
            </a:r>
            <a:endParaRPr lang="tr-TR" sz="2400" dirty="0" smtClean="0">
              <a:solidFill>
                <a:schemeClr val="tx1"/>
              </a:solidFill>
              <a:latin typeface="Times New Roman" panose="02020603050405020304" pitchFamily="18" charset="0"/>
              <a:cs typeface="Times New Roman" panose="02020603050405020304" pitchFamily="18" charset="0"/>
            </a:endParaRPr>
          </a:p>
          <a:p>
            <a:pPr algn="just"/>
            <a:r>
              <a:rPr lang="tr-TR" sz="2400" dirty="0" smtClean="0">
                <a:solidFill>
                  <a:schemeClr val="tx1"/>
                </a:solidFill>
                <a:latin typeface="Times New Roman" panose="02020603050405020304" pitchFamily="18" charset="0"/>
                <a:cs typeface="Times New Roman" panose="02020603050405020304" pitchFamily="18" charset="0"/>
              </a:rPr>
              <a:t>Mülteciler </a:t>
            </a:r>
            <a:r>
              <a:rPr lang="tr-TR" sz="2400" dirty="0">
                <a:solidFill>
                  <a:schemeClr val="tx1"/>
                </a:solidFill>
                <a:latin typeface="Times New Roman" panose="02020603050405020304" pitchFamily="18" charset="0"/>
                <a:cs typeface="Times New Roman" panose="02020603050405020304" pitchFamily="18" charset="0"/>
              </a:rPr>
              <a:t>önce </a:t>
            </a:r>
            <a:r>
              <a:rPr lang="tr-TR" sz="2400" b="1" dirty="0">
                <a:solidFill>
                  <a:schemeClr val="tx1"/>
                </a:solidFill>
                <a:latin typeface="Times New Roman" panose="02020603050405020304" pitchFamily="18" charset="0"/>
                <a:cs typeface="Times New Roman" panose="02020603050405020304" pitchFamily="18" charset="0"/>
              </a:rPr>
              <a:t>Vidin</a:t>
            </a:r>
            <a:r>
              <a:rPr lang="tr-TR" sz="2400" dirty="0">
                <a:solidFill>
                  <a:schemeClr val="tx1"/>
                </a:solidFill>
                <a:latin typeface="Times New Roman" panose="02020603050405020304" pitchFamily="18" charset="0"/>
                <a:cs typeface="Times New Roman" panose="02020603050405020304" pitchFamily="18" charset="0"/>
              </a:rPr>
              <a:t> ve </a:t>
            </a:r>
            <a:r>
              <a:rPr lang="tr-TR" sz="2400" b="1" dirty="0">
                <a:solidFill>
                  <a:schemeClr val="tx1"/>
                </a:solidFill>
                <a:latin typeface="Times New Roman" panose="02020603050405020304" pitchFamily="18" charset="0"/>
                <a:cs typeface="Times New Roman" panose="02020603050405020304" pitchFamily="18" charset="0"/>
              </a:rPr>
              <a:t>Şumnu</a:t>
            </a:r>
            <a:r>
              <a:rPr lang="tr-TR" sz="2400" dirty="0">
                <a:solidFill>
                  <a:schemeClr val="tx1"/>
                </a:solidFill>
                <a:latin typeface="Times New Roman" panose="02020603050405020304" pitchFamily="18" charset="0"/>
                <a:cs typeface="Times New Roman" panose="02020603050405020304" pitchFamily="18" charset="0"/>
              </a:rPr>
              <a:t>, daha sonra da </a:t>
            </a:r>
            <a:r>
              <a:rPr lang="tr-TR" sz="2400" b="1" dirty="0">
                <a:solidFill>
                  <a:schemeClr val="tx1"/>
                </a:solidFill>
                <a:latin typeface="Times New Roman" panose="02020603050405020304" pitchFamily="18" charset="0"/>
                <a:cs typeface="Times New Roman" panose="02020603050405020304" pitchFamily="18" charset="0"/>
              </a:rPr>
              <a:t>Kütahya</a:t>
            </a:r>
            <a:r>
              <a:rPr lang="tr-TR" sz="2400" dirty="0">
                <a:solidFill>
                  <a:schemeClr val="tx1"/>
                </a:solidFill>
                <a:latin typeface="Times New Roman" panose="02020603050405020304" pitchFamily="18" charset="0"/>
                <a:cs typeface="Times New Roman" panose="02020603050405020304" pitchFamily="18" charset="0"/>
              </a:rPr>
              <a:t>’ya yerleştirildiler. Böylece kısa sürede uluslararası mahiyet kazanacak olan </a:t>
            </a:r>
            <a:r>
              <a:rPr lang="tr-TR" sz="2400" b="1" u="sng" dirty="0">
                <a:solidFill>
                  <a:schemeClr val="tx1"/>
                </a:solidFill>
                <a:latin typeface="Times New Roman" panose="02020603050405020304" pitchFamily="18" charset="0"/>
                <a:cs typeface="Times New Roman" panose="02020603050405020304" pitchFamily="18" charset="0"/>
              </a:rPr>
              <a:t>Mülteciler Meselesi</a:t>
            </a:r>
            <a:r>
              <a:rPr lang="tr-TR" sz="2400" u="sng" dirty="0">
                <a:solidFill>
                  <a:schemeClr val="tx1"/>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de başlamış oldu</a:t>
            </a:r>
            <a:r>
              <a:rPr lang="tr-TR" sz="2400" dirty="0" smtClean="0">
                <a:solidFill>
                  <a:schemeClr val="tx1"/>
                </a:solidFill>
                <a:latin typeface="Times New Roman" panose="02020603050405020304" pitchFamily="18" charset="0"/>
                <a:cs typeface="Times New Roman" panose="02020603050405020304" pitchFamily="18" charset="0"/>
              </a:rPr>
              <a:t>.</a:t>
            </a:r>
            <a:endParaRPr lang="tr-TR" sz="14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3"/>
          </p:nvPr>
        </p:nvSpPr>
        <p:spPr/>
        <p:txBody>
          <a:bodyPr/>
          <a:lstStyle/>
          <a:p>
            <a:fld id="{8E6AA186-9BDC-43F2-8CB7-BFB6CE2B9968}" type="slidenum">
              <a:rPr lang="tr-TR" smtClean="0"/>
              <a:pPr/>
              <a:t>7</a:t>
            </a:fld>
            <a:endParaRPr lang="tr-TR"/>
          </a:p>
        </p:txBody>
      </p:sp>
    </p:spTree>
    <p:extLst>
      <p:ext uri="{BB962C8B-B14F-4D97-AF65-F5344CB8AC3E}">
        <p14:creationId xmlns:p14="http://schemas.microsoft.com/office/powerpoint/2010/main" xmlns="" val="3905643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9118" y="1008500"/>
            <a:ext cx="7626002" cy="523220"/>
          </a:xfrm>
        </p:spPr>
        <p:txBody>
          <a:bodyPr/>
          <a:lstStyle/>
          <a:p>
            <a:r>
              <a:rPr lang="tr-TR" sz="2800" b="1" dirty="0"/>
              <a:t>2.3. Tanzimat Dönemi Siyasi Olayları </a:t>
            </a:r>
          </a:p>
        </p:txBody>
      </p:sp>
      <p:sp>
        <p:nvSpPr>
          <p:cNvPr id="6" name="Content Placeholder 5"/>
          <p:cNvSpPr>
            <a:spLocks noGrp="1"/>
          </p:cNvSpPr>
          <p:nvPr>
            <p:ph sz="quarter" idx="10"/>
          </p:nvPr>
        </p:nvSpPr>
        <p:spPr>
          <a:xfrm>
            <a:off x="174691" y="1701800"/>
            <a:ext cx="8826434" cy="4876799"/>
          </a:xfrm>
        </p:spPr>
        <p:txBody>
          <a:bodyPr>
            <a:normAutofit fontScale="25000" lnSpcReduction="20000"/>
          </a:bodyPr>
          <a:lstStyle/>
          <a:p>
            <a:pPr algn="just"/>
            <a:r>
              <a:rPr lang="tr-TR" sz="5600" dirty="0" smtClean="0">
                <a:solidFill>
                  <a:schemeClr val="tx1"/>
                </a:solidFill>
              </a:rPr>
              <a:t> </a:t>
            </a:r>
            <a:r>
              <a:rPr lang="tr-TR" sz="5600" b="1" dirty="0">
                <a:solidFill>
                  <a:schemeClr val="tx1"/>
                </a:solidFill>
              </a:rPr>
              <a:t>2.3.5. Büyük Avrupa Savaşı: Kırım Harbi ve Sonuçları (1853-1856)</a:t>
            </a:r>
          </a:p>
          <a:p>
            <a:pPr algn="just"/>
            <a:r>
              <a:rPr lang="tr-TR" sz="5600" dirty="0" smtClean="0">
                <a:solidFill>
                  <a:schemeClr val="tx1"/>
                </a:solidFill>
                <a:latin typeface="Times New Roman" panose="02020603050405020304" pitchFamily="18" charset="0"/>
                <a:cs typeface="Times New Roman" panose="02020603050405020304" pitchFamily="18" charset="0"/>
              </a:rPr>
              <a:t> Savaş isteyen Rusya, birden bire Ortodoksların hamisi sıfatını ön plana çıkartıp </a:t>
            </a:r>
            <a:r>
              <a:rPr lang="tr-TR" sz="5600" b="1" dirty="0" smtClean="0">
                <a:solidFill>
                  <a:schemeClr val="tx1"/>
                </a:solidFill>
                <a:latin typeface="Times New Roman" panose="02020603050405020304" pitchFamily="18" charset="0"/>
                <a:cs typeface="Times New Roman" panose="02020603050405020304" pitchFamily="18" charset="0"/>
              </a:rPr>
              <a:t>Kudüs</a:t>
            </a:r>
            <a:r>
              <a:rPr lang="tr-TR" sz="5600" dirty="0" smtClean="0">
                <a:solidFill>
                  <a:schemeClr val="tx1"/>
                </a:solidFill>
                <a:latin typeface="Times New Roman" panose="02020603050405020304" pitchFamily="18" charset="0"/>
                <a:cs typeface="Times New Roman" panose="02020603050405020304" pitchFamily="18" charset="0"/>
              </a:rPr>
              <a:t>’te Katoliklerin, dolayısıyla Fransız haklarını tartışmaya açtı. Bu hususta Osmanlı’ya baskı yapmaya başladı. </a:t>
            </a:r>
          </a:p>
          <a:p>
            <a:pPr algn="just"/>
            <a:r>
              <a:rPr lang="tr-TR" sz="5600" dirty="0" smtClean="0">
                <a:solidFill>
                  <a:schemeClr val="tx1"/>
                </a:solidFill>
                <a:latin typeface="Times New Roman" panose="02020603050405020304" pitchFamily="18" charset="0"/>
                <a:cs typeface="Times New Roman" panose="02020603050405020304" pitchFamily="18" charset="0"/>
              </a:rPr>
              <a:t> Osmanlı </a:t>
            </a:r>
            <a:r>
              <a:rPr lang="tr-TR" sz="5600" dirty="0">
                <a:solidFill>
                  <a:schemeClr val="tx1"/>
                </a:solidFill>
                <a:latin typeface="Times New Roman" panose="02020603050405020304" pitchFamily="18" charset="0"/>
                <a:cs typeface="Times New Roman" panose="02020603050405020304" pitchFamily="18" charset="0"/>
              </a:rPr>
              <a:t>Hükümeti Kudüs nedeniyle ortaya çıkan anlaşmazlıklara bir çare bulmak </a:t>
            </a:r>
            <a:r>
              <a:rPr lang="tr-TR" sz="5600" dirty="0" smtClean="0">
                <a:solidFill>
                  <a:schemeClr val="tx1"/>
                </a:solidFill>
                <a:latin typeface="Times New Roman" panose="02020603050405020304" pitchFamily="18" charset="0"/>
                <a:cs typeface="Times New Roman" panose="02020603050405020304" pitchFamily="18" charset="0"/>
              </a:rPr>
              <a:t>amacıyla adımlar attı.</a:t>
            </a:r>
          </a:p>
          <a:p>
            <a:pPr algn="just"/>
            <a:r>
              <a:rPr lang="tr-TR" sz="5600" dirty="0" smtClean="0">
                <a:solidFill>
                  <a:schemeClr val="tx1"/>
                </a:solidFill>
                <a:latin typeface="Times New Roman" panose="02020603050405020304" pitchFamily="18" charset="0"/>
                <a:cs typeface="Times New Roman" panose="02020603050405020304" pitchFamily="18" charset="0"/>
              </a:rPr>
              <a:t> Çar </a:t>
            </a:r>
            <a:r>
              <a:rPr lang="tr-TR" sz="5600" dirty="0">
                <a:solidFill>
                  <a:schemeClr val="tx1"/>
                </a:solidFill>
                <a:latin typeface="Times New Roman" panose="02020603050405020304" pitchFamily="18" charset="0"/>
                <a:cs typeface="Times New Roman" panose="02020603050405020304" pitchFamily="18" charset="0"/>
              </a:rPr>
              <a:t>I. Nikola, </a:t>
            </a:r>
            <a:r>
              <a:rPr lang="tr-TR" sz="5600" b="1" dirty="0">
                <a:solidFill>
                  <a:schemeClr val="tx1"/>
                </a:solidFill>
                <a:latin typeface="Times New Roman" panose="02020603050405020304" pitchFamily="18" charset="0"/>
                <a:cs typeface="Times New Roman" panose="02020603050405020304" pitchFamily="18" charset="0"/>
              </a:rPr>
              <a:t>Prens Mençikof</a:t>
            </a:r>
            <a:r>
              <a:rPr lang="tr-TR" sz="5600" dirty="0">
                <a:solidFill>
                  <a:schemeClr val="tx1"/>
                </a:solidFill>
                <a:latin typeface="Times New Roman" panose="02020603050405020304" pitchFamily="18" charset="0"/>
                <a:cs typeface="Times New Roman" panose="02020603050405020304" pitchFamily="18" charset="0"/>
              </a:rPr>
              <a:t>’u olağanüstü elçi sıfatıyla 1853’de İstanbul’a gönderdi. </a:t>
            </a:r>
            <a:endParaRPr lang="tr-TR" sz="5600" dirty="0" smtClean="0">
              <a:solidFill>
                <a:schemeClr val="tx1"/>
              </a:solidFill>
              <a:latin typeface="Times New Roman" panose="02020603050405020304" pitchFamily="18" charset="0"/>
              <a:cs typeface="Times New Roman" panose="02020603050405020304" pitchFamily="18" charset="0"/>
            </a:endParaRPr>
          </a:p>
          <a:p>
            <a:pPr algn="just"/>
            <a:r>
              <a:rPr lang="tr-TR" sz="5600" dirty="0" err="1" smtClean="0">
                <a:solidFill>
                  <a:schemeClr val="tx1"/>
                </a:solidFill>
                <a:latin typeface="Times New Roman" panose="02020603050405020304" pitchFamily="18" charset="0"/>
                <a:cs typeface="Times New Roman" panose="02020603050405020304" pitchFamily="18" charset="0"/>
              </a:rPr>
              <a:t>Mençikof</a:t>
            </a:r>
            <a:r>
              <a:rPr lang="tr-TR" sz="5600" dirty="0">
                <a:solidFill>
                  <a:schemeClr val="tx1"/>
                </a:solidFill>
                <a:latin typeface="Times New Roman" panose="02020603050405020304" pitchFamily="18" charset="0"/>
                <a:cs typeface="Times New Roman" panose="02020603050405020304" pitchFamily="18" charset="0"/>
              </a:rPr>
              <a:t>, bütün diplomatik teamüllere aykırı bir şekilde Kutsal Yerler konusunda Ortodoksların taleplerinin kabul edilmesini, Fener Rum Ortodoks Patrikhanesine yeni ayrıcalıklar verilmesini istedi. </a:t>
            </a:r>
            <a:endParaRPr lang="tr-TR" sz="5600" dirty="0" smtClean="0">
              <a:solidFill>
                <a:schemeClr val="tx1"/>
              </a:solidFill>
              <a:latin typeface="Times New Roman" panose="02020603050405020304" pitchFamily="18" charset="0"/>
              <a:cs typeface="Times New Roman" panose="02020603050405020304" pitchFamily="18" charset="0"/>
            </a:endParaRPr>
          </a:p>
          <a:p>
            <a:pPr algn="just"/>
            <a:r>
              <a:rPr lang="tr-TR" sz="5600" dirty="0" smtClean="0">
                <a:solidFill>
                  <a:schemeClr val="tx1"/>
                </a:solidFill>
                <a:latin typeface="Times New Roman" panose="02020603050405020304" pitchFamily="18" charset="0"/>
                <a:cs typeface="Times New Roman" panose="02020603050405020304" pitchFamily="18" charset="0"/>
              </a:rPr>
              <a:t>Rusya </a:t>
            </a:r>
            <a:r>
              <a:rPr lang="tr-TR" sz="5600" dirty="0">
                <a:solidFill>
                  <a:schemeClr val="tx1"/>
                </a:solidFill>
                <a:latin typeface="Times New Roman" panose="02020603050405020304" pitchFamily="18" charset="0"/>
                <a:cs typeface="Times New Roman" panose="02020603050405020304" pitchFamily="18" charset="0"/>
              </a:rPr>
              <a:t>baskılardan sonuç alamayınca </a:t>
            </a:r>
            <a:r>
              <a:rPr lang="tr-TR" sz="5600" b="1" dirty="0">
                <a:solidFill>
                  <a:schemeClr val="tx1"/>
                </a:solidFill>
                <a:latin typeface="Times New Roman" panose="02020603050405020304" pitchFamily="18" charset="0"/>
                <a:cs typeface="Times New Roman" panose="02020603050405020304" pitchFamily="18" charset="0"/>
              </a:rPr>
              <a:t>General Gorkaçof</a:t>
            </a:r>
            <a:r>
              <a:rPr lang="tr-TR" sz="5600" dirty="0">
                <a:solidFill>
                  <a:schemeClr val="tx1"/>
                </a:solidFill>
                <a:latin typeface="Times New Roman" panose="02020603050405020304" pitchFamily="18" charset="0"/>
                <a:cs typeface="Times New Roman" panose="02020603050405020304" pitchFamily="18" charset="0"/>
              </a:rPr>
              <a:t> komutasındaki Rus ordusu 3 Temmuz 1853’de Bükreş’i işgal etti. </a:t>
            </a:r>
            <a:endParaRPr lang="tr-TR" sz="5600" dirty="0" smtClean="0">
              <a:solidFill>
                <a:schemeClr val="tx1"/>
              </a:solidFill>
              <a:latin typeface="Times New Roman" panose="02020603050405020304" pitchFamily="18" charset="0"/>
              <a:cs typeface="Times New Roman" panose="02020603050405020304" pitchFamily="18" charset="0"/>
            </a:endParaRPr>
          </a:p>
          <a:p>
            <a:pPr algn="just"/>
            <a:r>
              <a:rPr lang="tr-TR" sz="5600" dirty="0">
                <a:solidFill>
                  <a:schemeClr val="tx1"/>
                </a:solidFill>
                <a:latin typeface="Times New Roman" panose="02020603050405020304" pitchFamily="18" charset="0"/>
                <a:cs typeface="Times New Roman" panose="02020603050405020304" pitchFamily="18" charset="0"/>
              </a:rPr>
              <a:t>Osmanlı da Rusya’ya savaş ilan etti.</a:t>
            </a:r>
            <a:endParaRPr lang="tr-TR" sz="5600" dirty="0" smtClean="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3"/>
          </p:nvPr>
        </p:nvSpPr>
        <p:spPr/>
        <p:txBody>
          <a:bodyPr/>
          <a:lstStyle/>
          <a:p>
            <a:fld id="{8E6AA186-9BDC-43F2-8CB7-BFB6CE2B9968}" type="slidenum">
              <a:rPr lang="tr-TR" smtClean="0"/>
              <a:pPr/>
              <a:t>8</a:t>
            </a:fld>
            <a:endParaRPr lang="tr-TR"/>
          </a:p>
        </p:txBody>
      </p:sp>
    </p:spTree>
    <p:extLst>
      <p:ext uri="{BB962C8B-B14F-4D97-AF65-F5344CB8AC3E}">
        <p14:creationId xmlns:p14="http://schemas.microsoft.com/office/powerpoint/2010/main" xmlns="" val="3084381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chorCtr="0">
        <a:normAutofit/>
      </a:bodyPr>
      <a:lstStyle>
        <a:defPPr>
          <a:defRPr dirty="0">
            <a:latin typeface="+mj-lt"/>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5416b08-9f3d-4873-966f-a14cbcd5b464">4XWCX7D3QY77-2-849</_dlc_DocId>
    <_dlc_DocIdUrl xmlns="05416b08-9f3d-4873-966f-a14cbcd5b464">
      <Url>https://auzefportal.istanbul.edu.tr/sites/BelgeMerkezi/_layouts/15/DocIdRedir.aspx?ID=4XWCX7D3QY77-2-849</Url>
      <Description>4XWCX7D3QY77-2-849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7410583CCB02994C9F17F3D6C44D5B81" ma:contentTypeVersion="0" ma:contentTypeDescription="Yeni belge oluşturun." ma:contentTypeScope="" ma:versionID="f9ff07e399d4e58a16f7f29d9098f335">
  <xsd:schema xmlns:xsd="http://www.w3.org/2001/XMLSchema" xmlns:xs="http://www.w3.org/2001/XMLSchema" xmlns:p="http://schemas.microsoft.com/office/2006/metadata/properties" xmlns:ns2="05416b08-9f3d-4873-966f-a14cbcd5b464" targetNamespace="http://schemas.microsoft.com/office/2006/metadata/properties" ma:root="true" ma:fieldsID="c63a06593cbc894d5cf7590decace6bb" ns2:_="">
    <xsd:import namespace="05416b08-9f3d-4873-966f-a14cbcd5b46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16b08-9f3d-4873-966f-a14cbcd5b464" elementFormDefault="qualified">
    <xsd:import namespace="http://schemas.microsoft.com/office/2006/documentManagement/types"/>
    <xsd:import namespace="http://schemas.microsoft.com/office/infopath/2007/PartnerControls"/>
    <xsd:element name="_dlc_DocId" ma:index="8" nillable="true" ma:displayName="Belge Kimliği Değeri" ma:description="Bu öğeye atanan belge kimliğinin değeri." ma:internalName="_dlc_DocId" ma:readOnly="true">
      <xsd:simpleType>
        <xsd:restriction base="dms:Text"/>
      </xsd:simpleType>
    </xsd:element>
    <xsd:element name="_dlc_DocIdUrl" ma:index="9" nillable="true" ma:displayName="Belge Kimliği" ma:description="Bu belgeye yönelik kalıcı bağlantı."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A9D539-8B0C-4B42-B5A3-E4FF2A5350F8}">
  <ds:schemaRefs>
    <ds:schemaRef ds:uri="http://schemas.microsoft.com/office/2006/metadata/properties"/>
    <ds:schemaRef ds:uri="http://schemas.microsoft.com/office/infopath/2007/PartnerControls"/>
    <ds:schemaRef ds:uri="05416b08-9f3d-4873-966f-a14cbcd5b464"/>
  </ds:schemaRefs>
</ds:datastoreItem>
</file>

<file path=customXml/itemProps2.xml><?xml version="1.0" encoding="utf-8"?>
<ds:datastoreItem xmlns:ds="http://schemas.openxmlformats.org/officeDocument/2006/customXml" ds:itemID="{55F5C664-1733-4BD5-B3DD-2BA01FE89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16b08-9f3d-4873-966f-a14cbcd5b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7F5DD5-DD99-4F3C-BC91-27B8F83670E2}">
  <ds:schemaRefs>
    <ds:schemaRef ds:uri="http://schemas.microsoft.com/sharepoint/events"/>
  </ds:schemaRefs>
</ds:datastoreItem>
</file>

<file path=customXml/itemProps4.xml><?xml version="1.0" encoding="utf-8"?>
<ds:datastoreItem xmlns:ds="http://schemas.openxmlformats.org/officeDocument/2006/customXml" ds:itemID="{E87743D7-83F3-458B-8647-8644E8074E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Adjacency.thmx</Template>
  <TotalTime>1758</TotalTime>
  <Words>2963</Words>
  <Application>Microsoft Macintosh PowerPoint</Application>
  <PresentationFormat>Ekran Gösterisi (4:3)</PresentationFormat>
  <Paragraphs>235</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Office Teması</vt:lpstr>
      <vt:lpstr>Slayt 0</vt:lpstr>
      <vt:lpstr>2. TANZİMAT’DAN MEŞRUTİYET’E OSMANLI DEVLETİ (1839-1876)</vt:lpstr>
      <vt:lpstr>2.1. 1839 Tanzimat Fermanı’nın İlanı ve Önemi</vt:lpstr>
      <vt:lpstr>2.1. 1839 Tanzimat Fermanı’nın İlanı ve Önemi</vt:lpstr>
      <vt:lpstr>2.1. 1839 Tanzimat Fermanı’nın İlanı ve Önemi</vt:lpstr>
      <vt:lpstr>2.1. 1839 Tanzimat Fermanı’nın İlanı ve Önemi</vt:lpstr>
      <vt:lpstr>2.2. Tanzimat Dönemi Sosyal ve Ekonomik Reformları</vt:lpstr>
      <vt:lpstr>2.3. Tanzimat Dönemi Siyasi Olayları </vt:lpstr>
      <vt:lpstr>2.3. Tanzimat Dönemi Siyasi Olayları </vt:lpstr>
      <vt:lpstr>2.3. Tanzimat Dönemi Siyasi Olayları </vt:lpstr>
      <vt:lpstr>2.3. Tanzimat Dönemi Siyasi Olayları </vt:lpstr>
      <vt:lpstr>2.3. Tanzimat Dönemi Siyasi Olayları </vt:lpstr>
      <vt:lpstr>2.4. Osmanlı Müslim-Gayrimüslim İlişkilerinde Yeni Dönem: 1856 Islahat Fermanı’nın İlanı ve Önemi</vt:lpstr>
      <vt:lpstr>2.5. Islahat Fermanı’na Tepkiler </vt:lpstr>
      <vt:lpstr>2.5. Islahat Fermanı’na Tepkiler </vt:lpstr>
      <vt:lpstr>2.6. Tanzimat Sürecinin Son Evresi: Sultan Abdülaziz Dönemi ve Reformları  (1861-1876)    </vt:lpstr>
      <vt:lpstr>2.6. Tanzimat Sürecinin Son Evresi: Sultan Abdülaziz Dönemi ve Reformları  (1861-1876)    </vt:lpstr>
      <vt:lpstr>2.6. Tanzimat Sürecinin Son Evresi: Sultan Abdülaziz Dönemi ve Reformları  (1861-1876)    </vt:lpstr>
      <vt:lpstr>2.6. Tanzimat Sürecinin Son Evresi: Sultan Abdülaziz Dönemi ve Reformları  (1861-1876)    </vt:lpstr>
      <vt:lpstr>2.6. Tanzimat Sürecinin Son Evresi: Sultan Abdülaziz Dönemi ve Reformları  (1861-1876)    </vt:lpstr>
      <vt:lpstr>2.7. Sultan Abdülaziz Dönemi Reformları </vt:lpstr>
      <vt:lpstr>2.7. Sultan Abdülaziz Dönemi Reformları </vt:lpstr>
      <vt:lpstr>2.7. Sultan Abdülaziz Dönemi Reformları </vt:lpstr>
      <vt:lpstr>2.8. Sultan Abdülaziz’in Darbe ile Tahtan İndirilmesi ve V. Murat’ın Kısa Saltanatı </vt:lpstr>
      <vt:lpstr>2.8. Sultan Abdülaziz’in Darbe ile Tahtan İndirilmesi ve V. Murat’ın Kısa Saltanatı </vt:lpstr>
      <vt:lpstr>2.8. Sultan Abdülaziz’in Darbe ile Tahtan İndirilmesi ve V. Murat’ın Kısa Saltanatı </vt:lpstr>
      <vt:lpstr>2. TANZİMAT’DAN MEŞRUTİYET’E OSMANLI DEVLETİ (1839-1876)</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Mehmet TOSUN</dc:creator>
  <cp:lastModifiedBy>Toshiba</cp:lastModifiedBy>
  <cp:revision>472</cp:revision>
  <dcterms:modified xsi:type="dcterms:W3CDTF">2017-09-24T20:41:19Z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0x0101007410583CCB02994C9F17F3D6C44D5B81</vt:lpwstr>
  </property>
  <property fmtid="{D5CDD505-2E9C-101B-9397-08002B2CF9AE}" pid="3" name="_dlc_DocIdItemGuid">
    <vt:lpwstr>997e2a88-f91b-44b2-bd16-a0174c7f7db3</vt:lpwstr>
  </property>
</Properties>
</file>