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6" r:id="rId11"/>
    <p:sldId id="270" r:id="rId12"/>
    <p:sldId id="269" r:id="rId13"/>
    <p:sldId id="268" r:id="rId14"/>
    <p:sldId id="265" r:id="rId15"/>
    <p:sldId id="264" r:id="rId16"/>
    <p:sldId id="274" r:id="rId17"/>
    <p:sldId id="290" r:id="rId18"/>
    <p:sldId id="273" r:id="rId19"/>
    <p:sldId id="272" r:id="rId20"/>
    <p:sldId id="271" r:id="rId21"/>
    <p:sldId id="277" r:id="rId22"/>
    <p:sldId id="276" r:id="rId23"/>
    <p:sldId id="275" r:id="rId24"/>
    <p:sldId id="278" r:id="rId25"/>
    <p:sldId id="279" r:id="rId26"/>
    <p:sldId id="280" r:id="rId27"/>
    <p:sldId id="291" r:id="rId28"/>
    <p:sldId id="283" r:id="rId29"/>
    <p:sldId id="282" r:id="rId30"/>
    <p:sldId id="281" r:id="rId31"/>
    <p:sldId id="285" r:id="rId32"/>
    <p:sldId id="284" r:id="rId33"/>
    <p:sldId id="289" r:id="rId34"/>
    <p:sldId id="288" r:id="rId35"/>
    <p:sldId id="287" r:id="rId36"/>
    <p:sldId id="293" r:id="rId37"/>
    <p:sldId id="294" r:id="rId38"/>
    <p:sldId id="292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8707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02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52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65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57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909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31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52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7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87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53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B14BA-3DDE-426E-A4AB-AD1DE0187597}" type="datetimeFigureOut">
              <a:rPr lang="tr-TR" smtClean="0"/>
              <a:t>28.12.2012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3D77-7B5A-4A0C-99BA-7FC23F1972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85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GENEL MİKOLOJİ</a:t>
            </a:r>
            <a:endParaRPr lang="tr-T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7664" y="2272240"/>
            <a:ext cx="6400800" cy="17526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MANTARLARIN GENEL KARAKTERLERİ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2.bp.blogspot.com/_Gq_E81D6rC4/S1A7I-qE92I/AAAAAAAAA_k/rz09ofGHUqQ/s400/Smur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55" y="4024840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3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bölmelerle ayrılmıştır rastlanır. Bu tür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septumlu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adı verilir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septumlar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mantarı kompartımanlara (hücrelere) ayırmaktadır</a:t>
            </a:r>
          </a:p>
          <a:p>
            <a:pPr algn="just"/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mikrobiyoloji.org/TR/Genel/ResimGoster.aspx?DIL=1&amp;BELGEANAH=3491&amp;RESIMISIM=j11001340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64" y="3861398"/>
            <a:ext cx="5112568" cy="29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2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HÜCRE DUVARI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Hücre duvarı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septumlu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söz konusudur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 hücrelerinin (kompartımanlarının) büyüklüğünü ve şeklini ifade eder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Genellikle çok katlı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fibriler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bir özelliktedir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Hücre duvarının oluşturan maddelerin türleri bakımından, mantarlar arasında oldukça geniş farklar bulunmaktadır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SİTOPLAZMİK MEMBRAN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</a:rPr>
              <a:t>Mantar hücrelerinde hücre duvarının altında kalınlığı türlere göre değişebilen 3 tabakadan meydana gelmiş bir </a:t>
            </a:r>
            <a:r>
              <a:rPr lang="tr-TR" dirty="0" err="1" smtClean="0">
                <a:solidFill>
                  <a:srgbClr val="FFFF00"/>
                </a:solidFill>
              </a:rPr>
              <a:t>sitoplazmik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err="1" smtClean="0">
                <a:solidFill>
                  <a:srgbClr val="FFFF00"/>
                </a:solidFill>
              </a:rPr>
              <a:t>membran</a:t>
            </a:r>
            <a:r>
              <a:rPr lang="tr-TR" dirty="0" smtClean="0">
                <a:solidFill>
                  <a:srgbClr val="FFFF00"/>
                </a:solidFill>
              </a:rPr>
              <a:t> bulunmaktadır</a:t>
            </a:r>
          </a:p>
          <a:p>
            <a:pPr algn="just"/>
            <a:endParaRPr lang="tr-T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LOMAZOM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Bazı mantar türlerinde hücre duvarı ile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sitoplazmik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membran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arasında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lomazom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olarak adlandırılan bir oluşum bulunmaktadır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Salgısal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aktivitede ve sitoplazmanın sentezinde görevleri olduğu düşünülmektedir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1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 hücrelerinde ayrıca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endoplazmik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retikulum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vakuol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veziküller, çekirdek ve çekirdekçik, mitokondri, ribozom,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golgi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aparatı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sitoplazmik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granüller bulunmaktadır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mikrobiyoloji.org/TR/Genel/ResimGoster.aspx?DIL=1&amp;BELGEANAH=3491&amp;RESIMISIM=j1100134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789040"/>
            <a:ext cx="582315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5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MAYALARIN MİKROSKOBİK MORFOLOJİLERİ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2.bp.blogspot.com/_oVymx59NsSo/TGx-NjzQP1I/AAAAAAAAAAk/S4ff3C1emDk/s1600/Candida+albic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03" y="33446"/>
            <a:ext cx="4507795" cy="3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ople.upei.ca/jlewis/assets/images/autogen/a_M-pachydermatis_-dog-ear_w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25" y="36512"/>
            <a:ext cx="4684276" cy="358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8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Maya hücreleri oval, yuvarlak ve silindir biçiminde bir görünüme sahiptirler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Boyutları türlere ve koşullara göre değişmek üzere 2-10x3-16 mikrometre arasında bulunmaktadır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Hücre duvarı maya hücrelerine şekil verir ve oldukça sert bir kimyasal yapıdadır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7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9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MANTARLARDA ÜREME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3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Mantarlar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sporlanma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sporulasyon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ile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eşeysiz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aseksüal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ve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eşeyli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seksüal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olarak üreme yeteneğine sahiptirler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Miselyumlar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olgunlaşır ve yeterince gıda depo ederse veya çevresel koşullar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sporulasyona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uygun ise,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genellikle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aerial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olanlarında çeşitli şekillerde sporlar gelişir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Sporlar olgunlaştıktan sonra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hifadan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ayrılarak serbest hale gelir ve uygun ortam ve koşullarda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çimlenerek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kendi türüne özgü mantarı oluştururlar 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Mantarlara tek ya da çok hücreli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kemoheterotrofik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ökaryotlardır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Hücre duvarları selüloz, kitin,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glukan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kitosan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ve/veya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mannan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içerir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Pratik amaçlar için mayalar, küfler ve mantar benzeri etkenler şeklinde gruplandırılırlar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8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 sporları çok değişken biçim ve  görünüme sahiptirler 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Aynı zamanda bir çok tarzda da oluşturulurlar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özellik mantarların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klasifikasyonuna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fazlaca yardımcı olur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 sporları değişen çevre koşullarına çok dayanıklıdırlar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yüzden doğada uzun yıllar canlı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infektif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olarak kalabilirler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36904" cy="1584176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ASEKSÜEL SPORLAR</a:t>
            </a:r>
            <a:b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(Eşeysiz Sporlar)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336107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Mantarlarda başlıca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tür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aseksüel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oluşumuna rastlanmaktadır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260648" y="207963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Artrosporlar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çok büyük bir şekil değişikliği görülmez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Sadece üremede görevli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enlemesine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septumlarla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bölünerek ayrılırlar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Biçimleri genellikle oval veya silindiriktir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Türlere özgü bir büyüklük gösteren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artrosporlar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ayrıldıktan sonra serbest kalır ve uygun ortamda çimlenerek her biri tekrar aynı tür mantarı oluştururlar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 çok mantar türünde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artrospor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oluşumu görülmektedir</a:t>
            </a:r>
          </a:p>
          <a:p>
            <a:pPr algn="just"/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www.mikrobiyoloji.org/TR/Genel/ResimGoster.aspx?DIL=1&amp;BELGEANAH=3433&amp;RESIMISIM=J11001350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1750"/>
            <a:ext cx="349567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44624" y="764704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Blastosporlar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6807" y="2200275"/>
            <a:ext cx="8229600" cy="4525963"/>
          </a:xfrm>
        </p:spPr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Flamentöz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Ascomycetes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mantarlarında, mayalarda ve maya benzeri koloni oluşturan mantarlarda,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çeşitli yerlerinde genellikle birden fazla küçük tomurcuklar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blastosporlar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meydana gelir ve çoğalma bu tür sporlar aracılığıyla devam ettirilir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67" y="0"/>
            <a:ext cx="92392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900608" y="980728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Klamidosporlar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3617" y="2332037"/>
            <a:ext cx="7586489" cy="4525963"/>
          </a:xfrm>
        </p:spPr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bulunan hücrelerin bazıları daha büyür, gelişir, kenarları (hücre duvarı) kalınlaşır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protoplasması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konsantre hale gelerek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klamidosporları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oluşturur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Mucoraceae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türlerde bu tarz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sporulasyona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fazlaca rastlanır 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06" y="-2914"/>
            <a:ext cx="1293894" cy="3719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044624" y="179171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Konidiosporlar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" y="1600200"/>
            <a:ext cx="7799599" cy="4997152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Konidiosporlar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özel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reprodüktif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konidiofor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yanlarında ya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uçlarında meydana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gelir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Konidyumlar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oval, yuvarlak, şişe benzeri, armut, mekik ve puro biçiminde büyük veya küçük formda olabilirler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Konidiospor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konidioforların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morfolojik karakterleri mantar türlerinin ayrımında kullanılan önemli kriterlerden biridir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tarz sporlara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Aspergillus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türlerinde fazlaca rastlanır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1"/>
            <a:ext cx="2209381" cy="2933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7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</a:rPr>
              <a:t>Dermatofitlerde</a:t>
            </a:r>
            <a:r>
              <a:rPr lang="tr-TR" dirty="0" smtClean="0">
                <a:solidFill>
                  <a:srgbClr val="FFFF00"/>
                </a:solidFill>
              </a:rPr>
              <a:t> aynı </a:t>
            </a:r>
            <a:r>
              <a:rPr lang="tr-TR" dirty="0" err="1" smtClean="0">
                <a:solidFill>
                  <a:srgbClr val="FFFF00"/>
                </a:solidFill>
              </a:rPr>
              <a:t>hifa</a:t>
            </a:r>
            <a:r>
              <a:rPr lang="tr-TR" dirty="0" smtClean="0">
                <a:solidFill>
                  <a:srgbClr val="FFFF00"/>
                </a:solidFill>
              </a:rPr>
              <a:t> üzerinde iki türde </a:t>
            </a:r>
            <a:r>
              <a:rPr lang="tr-TR" dirty="0" err="1" smtClean="0">
                <a:solidFill>
                  <a:srgbClr val="FFFF00"/>
                </a:solidFill>
              </a:rPr>
              <a:t>konidiospor</a:t>
            </a:r>
            <a:r>
              <a:rPr lang="tr-TR" dirty="0" smtClean="0">
                <a:solidFill>
                  <a:srgbClr val="FFFF00"/>
                </a:solidFill>
              </a:rPr>
              <a:t> oluşmaktadır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</a:rPr>
              <a:t>Tek hücreli olanlar küçük, oval, yuvarlak veya armut biçiminde olabilir (</a:t>
            </a:r>
            <a:r>
              <a:rPr lang="tr-TR" dirty="0" err="1" smtClean="0">
                <a:solidFill>
                  <a:srgbClr val="FF0000"/>
                </a:solidFill>
              </a:rPr>
              <a:t>mikrokonidyum</a:t>
            </a:r>
            <a:r>
              <a:rPr lang="tr-TR" dirty="0" smtClean="0">
                <a:solidFill>
                  <a:srgbClr val="FFFF00"/>
                </a:solidFill>
              </a:rPr>
              <a:t>)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</a:rPr>
              <a:t>Çok hücreli mekik, puro veya limon şeklinde olan büyük sporlar (</a:t>
            </a:r>
            <a:r>
              <a:rPr lang="tr-TR" dirty="0" err="1" smtClean="0">
                <a:solidFill>
                  <a:srgbClr val="FF0000"/>
                </a:solidFill>
              </a:rPr>
              <a:t>makrokonidyum</a:t>
            </a:r>
            <a:r>
              <a:rPr lang="tr-TR" dirty="0" smtClean="0">
                <a:solidFill>
                  <a:srgbClr val="FFFF00"/>
                </a:solidFill>
              </a:rPr>
              <a:t>) </a:t>
            </a:r>
            <a:r>
              <a:rPr lang="tr-TR" dirty="0" err="1" smtClean="0">
                <a:solidFill>
                  <a:srgbClr val="FFFF00"/>
                </a:solidFill>
              </a:rPr>
              <a:t>septumlarla</a:t>
            </a:r>
            <a:r>
              <a:rPr lang="tr-TR" dirty="0" smtClean="0">
                <a:solidFill>
                  <a:srgbClr val="FFFF00"/>
                </a:solidFill>
              </a:rPr>
              <a:t> birden fazla hücreye bölünmüştür</a:t>
            </a:r>
          </a:p>
        </p:txBody>
      </p:sp>
    </p:spTree>
    <p:extLst>
      <p:ext uri="{BB962C8B-B14F-4D97-AF65-F5344CB8AC3E}">
        <p14:creationId xmlns:p14="http://schemas.microsoft.com/office/powerpoint/2010/main" val="17893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27684" y="5589240"/>
            <a:ext cx="6192688" cy="126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A- </a:t>
            </a:r>
            <a:r>
              <a:rPr lang="tr-TR" dirty="0" err="1" smtClean="0">
                <a:solidFill>
                  <a:srgbClr val="FFFF00"/>
                </a:solidFill>
              </a:rPr>
              <a:t>Mikrokonidyum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endParaRPr lang="tr-TR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 B- </a:t>
            </a:r>
            <a:r>
              <a:rPr lang="tr-TR" dirty="0" err="1" smtClean="0">
                <a:solidFill>
                  <a:srgbClr val="FFFF00"/>
                </a:solidFill>
              </a:rPr>
              <a:t>Makrokonidyum</a:t>
            </a:r>
            <a:r>
              <a:rPr lang="tr-TR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türleri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6552728" cy="542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1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900608" y="332656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Sporangiospor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tarz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sporilasyona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Phycomcetes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türü mantarlarda rastlanır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Sporlar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sporangiospor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bunları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taşıyan özel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sporangiofor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uclarında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oluşan büyük ve yuvarlak keseler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sporangium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içinde bulunurlar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Sporlar genellikle küçük,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dehidre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kenarları kalıncadır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Sporangiumların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alt kısımlarında buna destek olan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kolumella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vardır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</a:rPr>
              <a:t>Sporangiumların</a:t>
            </a:r>
            <a:r>
              <a:rPr lang="tr-TR" dirty="0" smtClean="0">
                <a:solidFill>
                  <a:srgbClr val="FFFF00"/>
                </a:solidFill>
              </a:rPr>
              <a:t> patlaması ile sporlar dışarı saçılır, uygun ortam ve çevresel koşullar altında filizlenerek kendi türlerine özgü mantarları meydana getirirler</a:t>
            </a:r>
          </a:p>
        </p:txBody>
      </p:sp>
      <p:pic>
        <p:nvPicPr>
          <p:cNvPr id="15362" name="Picture 2" descr="http://www.mikrobiyoloji.org/TR/Genel/ResimGoster.aspx?DIL=1&amp;BELGEANAH=3433&amp;RESIMISIM=G110013500_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53627"/>
            <a:ext cx="5364088" cy="309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" y="3753628"/>
            <a:ext cx="3770893" cy="309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6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136904" cy="1752600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MANTARLARIN MAKROSKOBİK MORFOLOJİLERİ  </a:t>
            </a:r>
          </a:p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(KOLONİ MORFOLOJİLERİ)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kadinlar.co/wp-content/uploads/2012/07/goz-laz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45"/>
            <a:ext cx="5292080" cy="397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2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SEKSÜEL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SPORLAR </a:t>
            </a:r>
            <a:b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(Eşeyli Sporlar)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384376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Eşeyli üremede seksüel sporlar aynı cins veya karakterde olan iki gametin çekirdeklerinin redüksiyona uğrayarak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haploid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hale gelmesi ve bu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haploid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kromozomların birleşmesi sonucunda meydana gelirler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Eşeyli </a:t>
            </a:r>
            <a:r>
              <a:rPr lang="tr-T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üremede başlıca 4 aşama vardır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Gamet veya seks organlarının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oluşumu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organların birleşmesi ve ardından nükleer birleşme </a:t>
            </a:r>
            <a:endParaRPr lang="tr-TR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tr-TR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Haploid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mantarlarda </a:t>
            </a:r>
            <a:r>
              <a:rPr lang="tr-TR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meiozis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mayoz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bölünme)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Sporların </a:t>
            </a:r>
            <a:r>
              <a:rPr lang="tr-TR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meydana gelmesi ve gelişimi </a:t>
            </a:r>
            <a:endParaRPr lang="tr-TR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Mantarlarda seksüel sporlar başlıca 4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şekild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meydana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gelir</a:t>
            </a:r>
          </a:p>
          <a:p>
            <a:pPr marL="457200" lvl="1" indent="0" algn="just">
              <a:buNone/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Askosporlar :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Ascomycetes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mantarlarında seksüel sporlar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askus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denen genişlemiş ve uzamış hücre keseleri içinde oluşurlar</a:t>
            </a:r>
          </a:p>
          <a:p>
            <a:pPr marL="457200" lvl="1" indent="0" algn="just">
              <a:buNone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Aynı veya ayrı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biribirine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komşu iki hücrenin uzaması ve birbiriyle birleşmesi sonu askosporlar meydana gelirler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ikrobiyoloji.org/TR/Genel/ResimGoster.aspx?DIL=1&amp;BELGEANAH=3435&amp;RESIMISIM=G110013500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5015964"/>
            <a:ext cx="3779913" cy="18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Bazidiosporlar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 tarz seksüel sporlara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Basidiomycetes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mantarlarında rastlanır</a:t>
            </a:r>
          </a:p>
          <a:p>
            <a:pPr marL="457200" lvl="1" indent="0" algn="just">
              <a:buNone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Bunlarda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bazidiumların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gelişmesi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bazidiosporların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oluşması ile askosporlara bazı yönlerden benzerlik gösterirler</a:t>
            </a:r>
          </a:p>
          <a:p>
            <a:pPr marL="457200" lvl="1" indent="0">
              <a:buNone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Bazidiosporlar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sonradan bulundukları yerlerden ayrılarak başka yerlere giderler ve kendileri için elverişli ortam bulduklarında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filizlenerek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yeni bir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mantarı                      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meydana getirirler</a:t>
            </a:r>
          </a:p>
          <a:p>
            <a:pPr marL="457200" lvl="1" indent="0">
              <a:buNone/>
            </a:pP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ikrobiyoloji.org/TR/Genel/ResimGoster.aspx?DIL=1&amp;BELGEANAH=3435&amp;RESIMISIM=J110013500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25574"/>
            <a:ext cx="3635896" cy="203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Oosporlar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Phycomcetes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mantarlarında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Oomycetes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sınıfına ait türlerde seksüel çoğalma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oosporlar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aracılığıyla devam ettirilir</a:t>
            </a:r>
          </a:p>
          <a:p>
            <a:pPr marL="457200" lvl="1" indent="0" algn="just">
              <a:buNone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mantarlarda erkek gamet dişi gametten daha küçüktür</a:t>
            </a:r>
          </a:p>
          <a:p>
            <a:pPr marL="457200" lvl="1" indent="0" algn="just">
              <a:buNone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Oosporlar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 gametlerin birleşmesi sonucu meydana gelir</a:t>
            </a:r>
          </a:p>
          <a:p>
            <a:pPr marL="457200" lvl="1" indent="0" algn="just">
              <a:buNone/>
            </a:pP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mikrobiyoloji.org/TR/Genel/ResimGoster.aspx?DIL=1&amp;BELGEANAH=3435&amp;RESIMISIM=J110013500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29131"/>
            <a:ext cx="3491880" cy="33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Zigosporlar</a:t>
            </a:r>
            <a:r>
              <a:rPr lang="tr-TR" dirty="0" smtClean="0">
                <a:solidFill>
                  <a:srgbClr val="FFFF00"/>
                </a:solidFill>
              </a:rPr>
              <a:t>: </a:t>
            </a:r>
            <a:r>
              <a:rPr lang="tr-TR" dirty="0" err="1" smtClean="0">
                <a:solidFill>
                  <a:srgbClr val="FFFF00"/>
                </a:solidFill>
              </a:rPr>
              <a:t>Phycomycetes</a:t>
            </a:r>
            <a:r>
              <a:rPr lang="tr-TR" dirty="0" smtClean="0">
                <a:solidFill>
                  <a:srgbClr val="FFFF00"/>
                </a:solidFill>
              </a:rPr>
              <a:t> mantarlar sınıfında görülür</a:t>
            </a:r>
          </a:p>
          <a:p>
            <a:pPr marL="457200" lvl="1" indent="0" algn="just">
              <a:buNone/>
            </a:pPr>
            <a:r>
              <a:rPr lang="tr-TR" dirty="0" smtClean="0">
                <a:solidFill>
                  <a:srgbClr val="FFFF00"/>
                </a:solidFill>
              </a:rPr>
              <a:t>Bunlarda belli bir görünüm ve biçime sahip erkek veya dişi karakter oluşuma benzer hücreler oluşmaz</a:t>
            </a:r>
          </a:p>
          <a:p>
            <a:pPr marL="457200" lvl="1" indent="0" algn="just">
              <a:buNone/>
            </a:pPr>
            <a:r>
              <a:rPr lang="tr-TR" dirty="0" smtClean="0">
                <a:solidFill>
                  <a:srgbClr val="FFFF00"/>
                </a:solidFill>
              </a:rPr>
              <a:t>Birbirine benzeyen iki gametin birbirine doğru uzaması ve genişlemesi sonucu </a:t>
            </a:r>
            <a:r>
              <a:rPr lang="tr-TR" dirty="0" err="1" smtClean="0">
                <a:solidFill>
                  <a:srgbClr val="FFFF00"/>
                </a:solidFill>
              </a:rPr>
              <a:t>zigosporlar</a:t>
            </a:r>
            <a:r>
              <a:rPr lang="tr-TR" dirty="0" smtClean="0">
                <a:solidFill>
                  <a:srgbClr val="FFFF00"/>
                </a:solidFill>
              </a:rPr>
              <a:t> meydana gelir</a:t>
            </a:r>
          </a:p>
          <a:p>
            <a:pPr marL="457200" lvl="1" indent="0">
              <a:buNone/>
            </a:pPr>
            <a:r>
              <a:rPr lang="tr-TR" dirty="0" err="1" smtClean="0">
                <a:solidFill>
                  <a:srgbClr val="FFFF00"/>
                </a:solidFill>
              </a:rPr>
              <a:t>Zigospor</a:t>
            </a:r>
            <a:r>
              <a:rPr lang="tr-TR" dirty="0" smtClean="0">
                <a:solidFill>
                  <a:srgbClr val="FFFF00"/>
                </a:solidFill>
              </a:rPr>
              <a:t> uygun </a:t>
            </a:r>
            <a:r>
              <a:rPr lang="tr-TR" dirty="0" smtClean="0">
                <a:solidFill>
                  <a:srgbClr val="FFFF00"/>
                </a:solidFill>
              </a:rPr>
              <a:t>koşullar</a:t>
            </a:r>
          </a:p>
          <a:p>
            <a:pPr marL="457200" lvl="1" indent="0">
              <a:buNone/>
            </a:pPr>
            <a:r>
              <a:rPr lang="tr-TR" dirty="0" smtClean="0">
                <a:solidFill>
                  <a:srgbClr val="FFFF00"/>
                </a:solidFill>
              </a:rPr>
              <a:t> altında </a:t>
            </a:r>
            <a:r>
              <a:rPr lang="tr-TR" dirty="0" smtClean="0">
                <a:solidFill>
                  <a:srgbClr val="FFFF00"/>
                </a:solidFill>
              </a:rPr>
              <a:t>filizlenerek yeni </a:t>
            </a:r>
            <a:endParaRPr lang="tr-TR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tr-TR" dirty="0" err="1" smtClean="0">
                <a:solidFill>
                  <a:srgbClr val="FFFF00"/>
                </a:solidFill>
              </a:rPr>
              <a:t>hifa</a:t>
            </a:r>
            <a:r>
              <a:rPr lang="tr-TR" dirty="0" smtClean="0">
                <a:solidFill>
                  <a:srgbClr val="FFFF00"/>
                </a:solidFill>
              </a:rPr>
              <a:t> ve </a:t>
            </a:r>
            <a:r>
              <a:rPr lang="tr-TR" dirty="0" smtClean="0">
                <a:solidFill>
                  <a:srgbClr val="FFFF00"/>
                </a:solidFill>
              </a:rPr>
              <a:t>mantarları teşkil eder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4098" name="Picture 2" descr="http://t2.gstatic.com/images?q=tbn:ANd9GcSC_bpQNvnhirj-vX3ghi8aqTQru9Go-oElsKJ57qHo3PuVTtaqn4rWvv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51" y="3573016"/>
            <a:ext cx="3904950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90656" cy="2115666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DERİ MİKOZLARI </a:t>
            </a:r>
            <a:b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(KUTAN MİKOZLAR)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08912" cy="1752600"/>
          </a:xfrm>
        </p:spPr>
        <p:txBody>
          <a:bodyPr/>
          <a:lstStyle/>
          <a:p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türleri neden olur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erenveteriner.com/wp-content/uploads/2010/05/ringworm_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0312"/>
            <a:ext cx="4139952" cy="339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SUBKUTAN MİKOZLAR 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7992888" cy="1752600"/>
          </a:xfrm>
        </p:spPr>
        <p:txBody>
          <a:bodyPr/>
          <a:lstStyle/>
          <a:p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Rhinosporidium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seeberi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(mantar benzeri etken, DRIP grubu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Sporotrihum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schenkii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tarafından meydana getirilir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7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SİSTEMİK MİKOZLAR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971600" y="2204864"/>
            <a:ext cx="6688832" cy="424847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Aspergilloz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(Fırsatçı Mikoz)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Blastomikoz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Histoplazmoz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Kandidiaz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(Fırsatçı Mikoz)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Koksidioidomikoz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Kriptokokkoz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1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242791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MİKOTOKSİNLER </a:t>
            </a:r>
            <a:b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 </a:t>
            </a:r>
            <a:b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MİKOTOKSİKOZ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2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 MAYA KOLONİLERİ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Katı besi yerlerinde koloniler yumuşak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mukoid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kıvamda kabarık ve nemli bir görünüşte olup oval veya yuvarlak kenarlara sahiptiler</a:t>
            </a:r>
          </a:p>
          <a:p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Saccaromyces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sınıfına ait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türler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diğer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kandida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türleri 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3.bp.blogspot.com/-GFXSiAxp8N8/TfFXqdpia3I/AAAAAAAAGik/WE-GttmKIP0/s1600/Candida%2Balbicans%2BS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77" y="4458219"/>
            <a:ext cx="2378823" cy="23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rettanomycesproject.com/brettanomyces/wp-content/uploads/2010/11/CMY001-with-Three-Saccharomyces-colonies-on-WLN-ag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58218"/>
            <a:ext cx="2771800" cy="239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Pek çok mantar türü çeşitli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toksik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maddeler sentezlerler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 maddelere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mikotoksin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adı verilir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Mikotoksinler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alındıkları zaman insan ve hayvanlarda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latent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akut,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subakut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veya kronik karakterde zehirlenmelere (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mikotoksikoz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neden olurlar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Mikotoksinlerin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etkiledikleri organ ve dokulara göre sınıflandırılması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Hepatotoksinler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Nefrotoksinler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Nöro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miyotoksinler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Alimenter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Kanal Toksinleri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Dermatotoksinler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 startAt="6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İmmunsupresif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toksinler</a:t>
            </a:r>
          </a:p>
          <a:p>
            <a:pPr marL="514350" indent="-514350" algn="just">
              <a:buAutoNum type="arabicPeriod" startAt="6"/>
            </a:pP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Solunum sistemi toksinleri</a:t>
            </a:r>
          </a:p>
          <a:p>
            <a:pPr marL="514350" indent="-514350" algn="just">
              <a:buAutoNum type="arabicPeriod" startAt="6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Genitotoksinler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 startAt="6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Teratojenik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toksinler</a:t>
            </a:r>
          </a:p>
          <a:p>
            <a:pPr marL="514350" indent="-514350" algn="just">
              <a:buAutoNum type="arabicPeriod" startAt="6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Karsinojenik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toksinler</a:t>
            </a:r>
          </a:p>
          <a:p>
            <a:pPr marL="514350" indent="-514350" algn="just">
              <a:buAutoNum type="arabicPeriod" startAt="6"/>
            </a:pP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Mitojenik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toksinler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Bir toksin yukarıdaki etkilerden birden fazlasına neden olabilir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Mikotoksinler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Aflatoksinler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Okratoksinler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Rubratoksinler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Trikotesenler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Zearatenone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Palutin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Sterigmatosistin</a:t>
            </a: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gidadanismanim.net/wp-content/uploads/2012/01/aflatoksin_k%C3%BC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29" y="1340768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e/ee/(%E2%80%93)-Aflatoxin_B1_Structural_Formulae_V.1.svg/250px-(%E2%80%93)-Aflatoxin_B1_Structural_Formulae_V.1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81128"/>
            <a:ext cx="23812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Dimorfik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mantarların vücutta gelişen ve hastalık oluşturan formları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maya kolonisi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oluştururken oda ısısında üreyen kolonileri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miselyal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formdadır</a:t>
            </a:r>
          </a:p>
          <a:p>
            <a:pPr algn="just"/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Histoplasma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capsulatum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r-TR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Blastomyces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dermatitidis</a:t>
            </a:r>
            <a:endParaRPr lang="tr-TR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 MİSELYAL KOLONİLER</a:t>
            </a:r>
            <a:b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Miselyumlu</a:t>
            </a:r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Koloniler, Küf Kolonileri)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Çeşitli renklerde kadife, tüylü veya tüysüz deri görünümdedirler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Kolonilerin rengi besi yerinin bileşimi ve çevre koşullarına göre değişebilir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Bazı kolonilerin üzerinde birden fazla sayıda kıvrımlar veya katlar bulunabilir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Bazıları yayvan ve bir kısmı da kabarık ve pamuk gibidir</a:t>
            </a:r>
          </a:p>
          <a:p>
            <a:pPr marL="0" indent="0" algn="just">
              <a:buNone/>
            </a:pPr>
            <a:endParaRPr lang="tr-TR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Miselyumlar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aerial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reprodüktif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oluşmaktadır</a:t>
            </a:r>
          </a:p>
          <a:p>
            <a:pPr algn="just"/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Dermatofitler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Epidermophyton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Trichophyton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Microsporum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türleri)</a:t>
            </a:r>
          </a:p>
          <a:p>
            <a:pPr algn="just"/>
            <a:r>
              <a:rPr lang="tr-TR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Penicillium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türleri</a:t>
            </a:r>
          </a:p>
          <a:p>
            <a:pPr algn="just"/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farm4.staticflickr.com/3268/2902232380_88e96de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8878"/>
            <a:ext cx="3203848" cy="32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adCIUNPBQtM/Ty6qNqRnkfI/AAAAAAAAG3c/ARBBWRSLgEM/s400/Microsporum_canis_S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9721"/>
            <a:ext cx="2631435" cy="25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632848" cy="1752600"/>
          </a:xfrm>
        </p:spPr>
        <p:txBody>
          <a:bodyPr>
            <a:normAutofit/>
          </a:bodyPr>
          <a:lstStyle/>
          <a:p>
            <a:r>
              <a:rPr lang="tr-TR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MİKROSKOBİK MORFOLOJİLERİ</a:t>
            </a:r>
            <a:endParaRPr lang="tr-TR" sz="3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geo.tu-freiberg.de/palaeo/exkursionen/JPG_GIF/mikros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" y="-7302"/>
            <a:ext cx="3357918" cy="33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HİFA (HİF)</a:t>
            </a:r>
            <a:endParaRPr lang="tr-T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Mantar kolonileri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adı verilen, genellikle ince, uzun ve saydam mikroskobik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flamentlerden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oluşmaktadır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Aynı koloniler içinde bulunan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hifalardan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bazıları beslenmeyi sağlamak için üzerinde yaşadığı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substratların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içine doğru uzanırlar 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Genelde beslenmeyi sağladıkları için bunlara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vejetatif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adı verilmektedir</a:t>
            </a:r>
          </a:p>
          <a:p>
            <a:pPr algn="just"/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Diğer bir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bölümüde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dışarıda kalır (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aerial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hifa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1113</Words>
  <Application>Microsoft Office PowerPoint</Application>
  <PresentationFormat>Ekran Gösterisi (4:3)</PresentationFormat>
  <Paragraphs>142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GENEL MİKOLOJİ</vt:lpstr>
      <vt:lpstr>PowerPoint Sunusu</vt:lpstr>
      <vt:lpstr>PowerPoint Sunusu</vt:lpstr>
      <vt:lpstr>1- MAYA KOLONİLERİ</vt:lpstr>
      <vt:lpstr>PowerPoint Sunusu</vt:lpstr>
      <vt:lpstr>2- MİSELYAL KOLONİLER (Miselyumlu Koloniler, Küf Kolonileri)</vt:lpstr>
      <vt:lpstr>PowerPoint Sunusu</vt:lpstr>
      <vt:lpstr>PowerPoint Sunusu</vt:lpstr>
      <vt:lpstr>HİFA (HİF)</vt:lpstr>
      <vt:lpstr>PowerPoint Sunusu</vt:lpstr>
      <vt:lpstr>HÜCRE DUVARI</vt:lpstr>
      <vt:lpstr>SİTOPLAZMİK MEMBRAN</vt:lpstr>
      <vt:lpstr>LOMAZOM</vt:lpstr>
      <vt:lpstr>PowerPoint Sunusu</vt:lpstr>
      <vt:lpstr>PowerPoint Sunusu</vt:lpstr>
      <vt:lpstr>PowerPoint Sunusu</vt:lpstr>
      <vt:lpstr>PowerPoint Sunusu</vt:lpstr>
      <vt:lpstr>MANTARLARDA ÜREME</vt:lpstr>
      <vt:lpstr>PowerPoint Sunusu</vt:lpstr>
      <vt:lpstr>PowerPoint Sunusu</vt:lpstr>
      <vt:lpstr>ASEKSÜEL SPORLAR  (Eşeysiz Sporlar)</vt:lpstr>
      <vt:lpstr>1- Artrosporlar</vt:lpstr>
      <vt:lpstr>2- Blastosporlar</vt:lpstr>
      <vt:lpstr>3- Klamidosporlar</vt:lpstr>
      <vt:lpstr>4- Konidiosporlar</vt:lpstr>
      <vt:lpstr>PowerPoint Sunusu</vt:lpstr>
      <vt:lpstr>PowerPoint Sunusu</vt:lpstr>
      <vt:lpstr>5- Sporangiospor</vt:lpstr>
      <vt:lpstr> </vt:lpstr>
      <vt:lpstr>SEKSÜEL SPORLAR  (Eşeyli Sporlar)</vt:lpstr>
      <vt:lpstr>PowerPoint Sunusu</vt:lpstr>
      <vt:lpstr>PowerPoint Sunusu</vt:lpstr>
      <vt:lpstr>PowerPoint Sunusu</vt:lpstr>
      <vt:lpstr>PowerPoint Sunusu</vt:lpstr>
      <vt:lpstr>PowerPoint Sunusu</vt:lpstr>
      <vt:lpstr>DERİ MİKOZLARI  (KUTAN MİKOZLAR)</vt:lpstr>
      <vt:lpstr>SUBKUTAN MİKOZLAR </vt:lpstr>
      <vt:lpstr>SİSTEMİK MİKOZLAR</vt:lpstr>
      <vt:lpstr>MİKOTOKSİNLER  VE  MİKOTOKSİKOZ</vt:lpstr>
      <vt:lpstr>PowerPoint Sunusu</vt:lpstr>
      <vt:lpstr>PowerPoint Sunusu</vt:lpstr>
      <vt:lpstr>PowerPoint Sunusu</vt:lpstr>
      <vt:lpstr>Bazı Mikotoksinler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MİKOLOJİ</dc:title>
  <dc:creator>MİKROBİYOLOJİ</dc:creator>
  <cp:lastModifiedBy>MİKROBİYOLOJİ</cp:lastModifiedBy>
  <cp:revision>34</cp:revision>
  <dcterms:created xsi:type="dcterms:W3CDTF">2012-12-27T09:31:31Z</dcterms:created>
  <dcterms:modified xsi:type="dcterms:W3CDTF">2012-12-28T10:50:57Z</dcterms:modified>
</cp:coreProperties>
</file>