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5" r:id="rId1"/>
  </p:sldMasterIdLst>
  <p:sldIdLst>
    <p:sldId id="257" r:id="rId2"/>
    <p:sldId id="256" r:id="rId3"/>
    <p:sldId id="258" r:id="rId4"/>
    <p:sldId id="274" r:id="rId5"/>
    <p:sldId id="273" r:id="rId6"/>
    <p:sldId id="272" r:id="rId7"/>
    <p:sldId id="271" r:id="rId8"/>
    <p:sldId id="275" r:id="rId9"/>
    <p:sldId id="277" r:id="rId10"/>
    <p:sldId id="276" r:id="rId11"/>
    <p:sldId id="268" r:id="rId12"/>
    <p:sldId id="266" r:id="rId13"/>
    <p:sldId id="265" r:id="rId14"/>
    <p:sldId id="264" r:id="rId15"/>
    <p:sldId id="263" r:id="rId16"/>
    <p:sldId id="262" r:id="rId17"/>
    <p:sldId id="261" r:id="rId18"/>
    <p:sldId id="260" r:id="rId19"/>
    <p:sldId id="25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1"/>
    <p:restoredTop sz="94545"/>
  </p:normalViewPr>
  <p:slideViewPr>
    <p:cSldViewPr snapToGrid="0" snapToObjects="1">
      <p:cViewPr varScale="1">
        <p:scale>
          <a:sx n="84" d="100"/>
          <a:sy n="84" d="100"/>
        </p:scale>
        <p:origin x="8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tr-TR"/>
              <a:t>Asıl başlık stili için tıklayın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5544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Resim Yazılı Panoramik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073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tr-TR"/>
              <a:t>Asıl başlık stili için tıklayın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6916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a:t>Asıl başlık stili için tıklayın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3203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d Kartı">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tr-TR"/>
              <a:t>Asıl başlık stili için tıklayın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1194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Ad Kartı">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tr-TR"/>
              <a:t>Asıl başlık stili için tıklayın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0273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tr-TR"/>
              <a:t>Asıl başlık stili için tıklayın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739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tr-TR"/>
              <a:t>Asıl başlık stili için tıklayın</a:t>
            </a:r>
            <a:endParaRPr lang="en-US" dirty="0"/>
          </a:p>
        </p:txBody>
      </p:sp>
    </p:spTree>
    <p:extLst>
      <p:ext uri="{BB962C8B-B14F-4D97-AF65-F5344CB8AC3E}">
        <p14:creationId xmlns:p14="http://schemas.microsoft.com/office/powerpoint/2010/main" val="2344288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845003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8214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tr-TR"/>
              <a:t>Asıl başlık stili için tıklayın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753272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0227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tıklayın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169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8907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3538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tr-TR"/>
              <a:t>Asıl başlık stili için tıklayın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7282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tr-TR"/>
              <a:t>Asıl başlık stili için tıklayın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4/24/18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3065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4/24/18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569172"/>
      </p:ext>
    </p:extLst>
  </p:cSld>
  <p:clrMap bg1="dk1" tx1="lt1" bg2="dk2" tx2="lt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D66F1A55-C8E2-7D47-9A0D-58B145617E62}"/>
              </a:ext>
            </a:extLst>
          </p:cNvPr>
          <p:cNvSpPr/>
          <p:nvPr/>
        </p:nvSpPr>
        <p:spPr>
          <a:xfrm>
            <a:off x="548640" y="729949"/>
            <a:ext cx="11247120" cy="3046988"/>
          </a:xfrm>
          <a:prstGeom prst="rect">
            <a:avLst/>
          </a:prstGeom>
        </p:spPr>
        <p:txBody>
          <a:bodyPr wrap="square">
            <a:spAutoFit/>
          </a:bodyPr>
          <a:lstStyle/>
          <a:p>
            <a:pPr algn="ctr">
              <a:lnSpc>
                <a:spcPct val="150000"/>
              </a:lnSpc>
            </a:pPr>
            <a:r>
              <a:rPr lang="tr-TR" sz="2800" b="1" dirty="0">
                <a:latin typeface="Times New Roman" panose="02020603050405020304" pitchFamily="18" charset="0"/>
              </a:rPr>
              <a:t>ARAŞTIRMAYA YÖNELİK OKUMA VE YAZMALARDA KAYNAKLARDAN YARARLANMA YOLLARI </a:t>
            </a:r>
          </a:p>
          <a:p>
            <a:pPr>
              <a:lnSpc>
                <a:spcPct val="150000"/>
              </a:lnSpc>
            </a:pPr>
            <a:endParaRPr lang="tr-TR" sz="2800" b="1" dirty="0">
              <a:latin typeface="Times New Roman" panose="02020603050405020304" pitchFamily="18" charset="0"/>
            </a:endParaRPr>
          </a:p>
          <a:p>
            <a:pPr>
              <a:lnSpc>
                <a:spcPct val="150000"/>
              </a:lnSpc>
            </a:pPr>
            <a:r>
              <a:rPr lang="tr-TR" sz="2800" b="1" dirty="0">
                <a:solidFill>
                  <a:schemeClr val="accent6">
                    <a:lumMod val="60000"/>
                    <a:lumOff val="40000"/>
                  </a:schemeClr>
                </a:solidFill>
                <a:latin typeface="Times New Roman" panose="02020603050405020304" pitchFamily="18" charset="0"/>
              </a:rPr>
              <a:t>                                           2. HAFTA  DERS NOTU </a:t>
            </a:r>
          </a:p>
          <a:p>
            <a:endParaRPr lang="tr-TR" sz="2400" dirty="0">
              <a:latin typeface="Times New Roman" panose="02020603050405020304" pitchFamily="18" charset="0"/>
            </a:endParaRPr>
          </a:p>
        </p:txBody>
      </p:sp>
    </p:spTree>
    <p:extLst>
      <p:ext uri="{BB962C8B-B14F-4D97-AF65-F5344CB8AC3E}">
        <p14:creationId xmlns:p14="http://schemas.microsoft.com/office/powerpoint/2010/main" val="1240668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8B78F19-9553-7748-8B7C-D42870ED5BEF}"/>
              </a:ext>
            </a:extLst>
          </p:cNvPr>
          <p:cNvSpPr/>
          <p:nvPr/>
        </p:nvSpPr>
        <p:spPr>
          <a:xfrm>
            <a:off x="457200" y="260152"/>
            <a:ext cx="11414760" cy="6587124"/>
          </a:xfrm>
          <a:prstGeom prst="rect">
            <a:avLst/>
          </a:prstGeom>
        </p:spPr>
        <p:txBody>
          <a:bodyPr wrap="square">
            <a:spAutoFit/>
          </a:bodyPr>
          <a:lstStyle/>
          <a:p>
            <a:pPr algn="just">
              <a:lnSpc>
                <a:spcPct val="150000"/>
              </a:lnSpc>
            </a:pPr>
            <a:r>
              <a:rPr lang="tr-TR" sz="2000" b="1" dirty="0">
                <a:latin typeface="Times New Roman" panose="02020603050405020304" pitchFamily="18" charset="0"/>
              </a:rPr>
              <a:t>5. KAYNAK GÖSTERME (Yararlanılan kaynaklar, bibliyografya) </a:t>
            </a:r>
            <a:endParaRPr lang="tr-TR" sz="2000" dirty="0">
              <a:latin typeface="Times New Roman" panose="02020603050405020304" pitchFamily="18" charset="0"/>
            </a:endParaRPr>
          </a:p>
          <a:p>
            <a:pPr algn="just">
              <a:lnSpc>
                <a:spcPct val="150000"/>
              </a:lnSpc>
            </a:pPr>
            <a:r>
              <a:rPr lang="tr-TR" sz="2200" dirty="0">
                <a:solidFill>
                  <a:srgbClr val="FFFF00"/>
                </a:solidFill>
                <a:latin typeface="Times New Roman" panose="02020603050405020304" pitchFamily="18" charset="0"/>
              </a:rPr>
              <a:t>Araştırma ve incelemelerde yararlanılan belgelere kaynak; bu belgelerin yazının sonunda belirtilmesine de kaynakça denir. Yazı yazarken hangi kaynaklardan faydalanmış, bilgi almışsak, bunların bir liste halinde yazının ya da eserin sonunda verilmesine de kaynak gösterme denir. </a:t>
            </a:r>
          </a:p>
          <a:p>
            <a:pPr algn="just">
              <a:lnSpc>
                <a:spcPct val="150000"/>
              </a:lnSpc>
            </a:pPr>
            <a:r>
              <a:rPr lang="tr-TR" sz="2200" dirty="0">
                <a:solidFill>
                  <a:srgbClr val="FFFF00"/>
                </a:solidFill>
                <a:latin typeface="Times New Roman" panose="02020603050405020304" pitchFamily="18" charset="0"/>
              </a:rPr>
              <a:t>Yararlanma konusu olan bu kaynaklar, yazar soyadlarına göre alfabetik sıraya dizilir ve yazılışları da genellikle dipnottaki gibi olur. Yazar adı bulunmayan kaynaklar, başlıklarıyla verilir. Kaynakça açıklamalı da olur. </a:t>
            </a:r>
          </a:p>
          <a:p>
            <a:pPr algn="just">
              <a:lnSpc>
                <a:spcPct val="150000"/>
              </a:lnSpc>
            </a:pPr>
            <a:r>
              <a:rPr lang="tr-TR" sz="2200" dirty="0">
                <a:solidFill>
                  <a:srgbClr val="FFFF00"/>
                </a:solidFill>
                <a:latin typeface="Times New Roman" panose="02020603050405020304" pitchFamily="18" charset="0"/>
              </a:rPr>
              <a:t>Kaynak göstermek, yararlı bir alışkanlıktır. Öğrenciler, hazırladıkları ödevin sonunda, bilgisine başvurdukları kaynak eserleri mutlaka yazmalıdırlar. Bu, işin önemsendiğini ve konu üzerinde bir ön araştırma yapıldığını belgeler. </a:t>
            </a:r>
          </a:p>
          <a:p>
            <a:pPr algn="just">
              <a:lnSpc>
                <a:spcPct val="150000"/>
              </a:lnSpc>
            </a:pPr>
            <a:r>
              <a:rPr lang="tr-TR" sz="2200" dirty="0">
                <a:solidFill>
                  <a:srgbClr val="FFFF00"/>
                </a:solidFill>
                <a:latin typeface="Times New Roman" panose="02020603050405020304" pitchFamily="18" charset="0"/>
              </a:rPr>
              <a:t>Bir dilin kitapları için Genel Bibliyografya yapılabileceği gibi bir bilim dalı veya onun belli konusu üzerinde meydana getirilmiş kitapların bibliyografyası da yapılabilir. Bir yazarın bibliyografyası meydana getirilerek, onun bütün eserlerinin kolayca tanınmasına çalışılır. </a:t>
            </a:r>
          </a:p>
        </p:txBody>
      </p:sp>
    </p:spTree>
    <p:extLst>
      <p:ext uri="{BB962C8B-B14F-4D97-AF65-F5344CB8AC3E}">
        <p14:creationId xmlns:p14="http://schemas.microsoft.com/office/powerpoint/2010/main" val="162086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7C5FDF7-C780-5543-A951-7070A582F0F9}"/>
              </a:ext>
            </a:extLst>
          </p:cNvPr>
          <p:cNvSpPr/>
          <p:nvPr/>
        </p:nvSpPr>
        <p:spPr>
          <a:xfrm>
            <a:off x="304800" y="147102"/>
            <a:ext cx="11430000" cy="6673943"/>
          </a:xfrm>
          <a:prstGeom prst="rect">
            <a:avLst/>
          </a:prstGeom>
        </p:spPr>
        <p:txBody>
          <a:bodyPr wrap="square">
            <a:spAutoFit/>
          </a:bodyPr>
          <a:lstStyle/>
          <a:p>
            <a:pPr algn="just">
              <a:lnSpc>
                <a:spcPct val="150000"/>
              </a:lnSpc>
            </a:pPr>
            <a:r>
              <a:rPr lang="tr-TR" sz="2400" b="1" dirty="0">
                <a:latin typeface="Times New Roman" panose="02020603050405020304" pitchFamily="18" charset="0"/>
              </a:rPr>
              <a:t>Örnek:</a:t>
            </a:r>
            <a:r>
              <a:rPr lang="tr-TR" sz="2400" b="1" dirty="0">
                <a:solidFill>
                  <a:srgbClr val="FFFF00"/>
                </a:solidFill>
                <a:latin typeface="Times New Roman" panose="02020603050405020304" pitchFamily="18" charset="0"/>
              </a:rPr>
              <a:t> </a:t>
            </a:r>
            <a:endParaRPr lang="tr-TR" sz="2400" dirty="0">
              <a:solidFill>
                <a:srgbClr val="FFFF00"/>
              </a:solidFill>
              <a:latin typeface="Times New Roman" panose="02020603050405020304" pitchFamily="18" charset="0"/>
            </a:endParaRPr>
          </a:p>
          <a:p>
            <a:pPr algn="just">
              <a:lnSpc>
                <a:spcPct val="150000"/>
              </a:lnSpc>
            </a:pPr>
            <a:r>
              <a:rPr lang="tr-TR" sz="2400" dirty="0">
                <a:solidFill>
                  <a:srgbClr val="FFFF00"/>
                </a:solidFill>
                <a:latin typeface="Times New Roman" panose="02020603050405020304" pitchFamily="18" charset="0"/>
              </a:rPr>
              <a:t>Caferoğlu, Ahmet, </a:t>
            </a:r>
            <a:r>
              <a:rPr lang="tr-TR" sz="2400" i="1" dirty="0">
                <a:solidFill>
                  <a:srgbClr val="FFFF00"/>
                </a:solidFill>
                <a:latin typeface="Times New Roman" panose="02020603050405020304" pitchFamily="18" charset="0"/>
              </a:rPr>
              <a:t>Türk Dili Tarihi 1</a:t>
            </a:r>
            <a:r>
              <a:rPr lang="tr-TR" sz="2400" dirty="0">
                <a:solidFill>
                  <a:srgbClr val="FFFF00"/>
                </a:solidFill>
                <a:latin typeface="Times New Roman" panose="02020603050405020304" pitchFamily="18" charset="0"/>
              </a:rPr>
              <a:t>, İstanbul 1958. </a:t>
            </a:r>
          </a:p>
          <a:p>
            <a:pPr algn="just">
              <a:lnSpc>
                <a:spcPct val="150000"/>
              </a:lnSpc>
            </a:pPr>
            <a:r>
              <a:rPr lang="tr-TR" sz="2400" dirty="0">
                <a:solidFill>
                  <a:srgbClr val="FFFF00"/>
                </a:solidFill>
                <a:latin typeface="Times New Roman" panose="02020603050405020304" pitchFamily="18" charset="0"/>
              </a:rPr>
              <a:t>Dizdaroğlu, Hikmet, </a:t>
            </a:r>
            <a:r>
              <a:rPr lang="tr-TR" sz="2400" i="1" dirty="0">
                <a:solidFill>
                  <a:srgbClr val="FFFF00"/>
                </a:solidFill>
                <a:latin typeface="Times New Roman" panose="02020603050405020304" pitchFamily="18" charset="0"/>
              </a:rPr>
              <a:t>Halk Şiirinde Türler</a:t>
            </a:r>
            <a:r>
              <a:rPr lang="tr-TR" sz="2400" dirty="0">
                <a:solidFill>
                  <a:srgbClr val="FFFF00"/>
                </a:solidFill>
                <a:latin typeface="Times New Roman" panose="02020603050405020304" pitchFamily="18" charset="0"/>
              </a:rPr>
              <a:t>, TDK Yayını, Ankara Üniversitesi Basımevi, Ankara 1969. </a:t>
            </a:r>
          </a:p>
          <a:p>
            <a:pPr algn="just">
              <a:lnSpc>
                <a:spcPct val="150000"/>
              </a:lnSpc>
            </a:pPr>
            <a:r>
              <a:rPr lang="tr-TR" sz="2400" dirty="0">
                <a:solidFill>
                  <a:srgbClr val="FFFF00"/>
                </a:solidFill>
                <a:latin typeface="Times New Roman" panose="02020603050405020304" pitchFamily="18" charset="0"/>
              </a:rPr>
              <a:t>Ergin, Muharrem, </a:t>
            </a:r>
            <a:r>
              <a:rPr lang="tr-TR" sz="2400" i="1" dirty="0">
                <a:solidFill>
                  <a:srgbClr val="FFFF00"/>
                </a:solidFill>
                <a:latin typeface="Times New Roman" panose="02020603050405020304" pitchFamily="18" charset="0"/>
              </a:rPr>
              <a:t>Türk Dil Bilgisi</a:t>
            </a:r>
            <a:r>
              <a:rPr lang="tr-TR" sz="2400" dirty="0">
                <a:solidFill>
                  <a:srgbClr val="FFFF00"/>
                </a:solidFill>
                <a:latin typeface="Times New Roman" panose="02020603050405020304" pitchFamily="18" charset="0"/>
              </a:rPr>
              <a:t>, İstanbul 1962. </a:t>
            </a:r>
          </a:p>
          <a:p>
            <a:pPr algn="just">
              <a:lnSpc>
                <a:spcPct val="150000"/>
              </a:lnSpc>
            </a:pPr>
            <a:r>
              <a:rPr lang="tr-TR" sz="2400" dirty="0">
                <a:solidFill>
                  <a:srgbClr val="FFFF00"/>
                </a:solidFill>
                <a:latin typeface="Times New Roman" panose="02020603050405020304" pitchFamily="18" charset="0"/>
              </a:rPr>
              <a:t>Türk Dil Kurumu, </a:t>
            </a:r>
            <a:r>
              <a:rPr lang="tr-TR" sz="2400" i="1" dirty="0">
                <a:solidFill>
                  <a:srgbClr val="FFFF00"/>
                </a:solidFill>
                <a:latin typeface="Times New Roman" panose="02020603050405020304" pitchFamily="18" charset="0"/>
              </a:rPr>
              <a:t>Bölge Ağızlarında Atasözleri ve Deyimler</a:t>
            </a:r>
            <a:r>
              <a:rPr lang="tr-TR" sz="2400" dirty="0">
                <a:solidFill>
                  <a:srgbClr val="FFFF00"/>
                </a:solidFill>
                <a:latin typeface="Times New Roman" panose="02020603050405020304" pitchFamily="18" charset="0"/>
              </a:rPr>
              <a:t>, Ankara 1969. </a:t>
            </a:r>
          </a:p>
          <a:p>
            <a:pPr algn="just">
              <a:lnSpc>
                <a:spcPct val="150000"/>
              </a:lnSpc>
            </a:pPr>
            <a:r>
              <a:rPr lang="tr-TR" sz="2400" i="1" dirty="0">
                <a:solidFill>
                  <a:srgbClr val="FFFF00"/>
                </a:solidFill>
                <a:latin typeface="Times New Roman" panose="02020603050405020304" pitchFamily="18" charset="0"/>
              </a:rPr>
              <a:t>I. Uluslararası Türk Folklor Kongresi Bildirileri</a:t>
            </a:r>
            <a:r>
              <a:rPr lang="tr-TR" sz="2400" dirty="0">
                <a:solidFill>
                  <a:srgbClr val="FFFF00"/>
                </a:solidFill>
                <a:latin typeface="Times New Roman" panose="02020603050405020304" pitchFamily="18" charset="0"/>
              </a:rPr>
              <a:t>,-Kültür Bakanlığı Millî Folklor Araştırma Dairesi Yayınları, c. IV, Ankara 1976, s. 21. </a:t>
            </a:r>
          </a:p>
          <a:p>
            <a:pPr algn="just">
              <a:lnSpc>
                <a:spcPct val="150000"/>
              </a:lnSpc>
            </a:pPr>
            <a:r>
              <a:rPr lang="tr-TR" sz="2400" b="1" dirty="0">
                <a:latin typeface="Times New Roman" panose="02020603050405020304" pitchFamily="18" charset="0"/>
              </a:rPr>
              <a:t>Açıklamalı Kaynakça: </a:t>
            </a:r>
            <a:endParaRPr lang="tr-TR" sz="2400" dirty="0">
              <a:latin typeface="Times New Roman" panose="02020603050405020304" pitchFamily="18" charset="0"/>
            </a:endParaRPr>
          </a:p>
          <a:p>
            <a:pPr algn="just">
              <a:lnSpc>
                <a:spcPct val="150000"/>
              </a:lnSpc>
            </a:pPr>
            <a:r>
              <a:rPr lang="tr-TR" sz="2400" i="1" dirty="0">
                <a:solidFill>
                  <a:srgbClr val="FFFF00"/>
                </a:solidFill>
                <a:latin typeface="Times New Roman" panose="02020603050405020304" pitchFamily="18" charset="0"/>
              </a:rPr>
              <a:t>Milletlerarası Münasebetler Türk Yıllığı</a:t>
            </a:r>
            <a:r>
              <a:rPr lang="tr-TR" sz="2400" dirty="0">
                <a:solidFill>
                  <a:srgbClr val="FFFF00"/>
                </a:solidFill>
                <a:latin typeface="Times New Roman" panose="02020603050405020304" pitchFamily="18" charset="0"/>
              </a:rPr>
              <a:t>, Siyasal Bilgiler Fakültesi, Dış Münasebetler Enstitüsü, Ankara 1960, (Türk bilim adamlarının Türk dış politikası, uluslararası ilişkiler konularındaki araştırmaları, belgeler, kronoloji, kaynakça). </a:t>
            </a:r>
            <a:endParaRPr lang="tr-TR" sz="2400" dirty="0">
              <a:solidFill>
                <a:srgbClr val="FFFF00"/>
              </a:solidFill>
              <a:effectLst/>
              <a:latin typeface="Times New Roman" panose="02020603050405020304" pitchFamily="18" charset="0"/>
            </a:endParaRPr>
          </a:p>
        </p:txBody>
      </p:sp>
    </p:spTree>
    <p:extLst>
      <p:ext uri="{BB962C8B-B14F-4D97-AF65-F5344CB8AC3E}">
        <p14:creationId xmlns:p14="http://schemas.microsoft.com/office/powerpoint/2010/main" val="1402025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6369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1297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4521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9764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9069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6061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6440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0334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568509F1-25F5-B349-99E9-225AF96CFD51}"/>
              </a:ext>
            </a:extLst>
          </p:cNvPr>
          <p:cNvSpPr/>
          <p:nvPr/>
        </p:nvSpPr>
        <p:spPr>
          <a:xfrm>
            <a:off x="640080" y="756934"/>
            <a:ext cx="11356848" cy="4164345"/>
          </a:xfrm>
          <a:prstGeom prst="rect">
            <a:avLst/>
          </a:prstGeom>
        </p:spPr>
        <p:txBody>
          <a:bodyPr wrap="square">
            <a:spAutoFit/>
          </a:bodyPr>
          <a:lstStyle/>
          <a:p>
            <a:pPr>
              <a:lnSpc>
                <a:spcPct val="150000"/>
              </a:lnSpc>
            </a:pPr>
            <a:r>
              <a:rPr lang="tr-TR" sz="3000" b="1" dirty="0">
                <a:latin typeface="Times New Roman" panose="02020603050405020304" pitchFamily="18" charset="0"/>
              </a:rPr>
              <a:t>ARAŞTIRMAYA YÖNELİK OKUMA VE YAZMALARDA KAYNAKLARDAN YARARLANMA YOLLARI </a:t>
            </a:r>
          </a:p>
          <a:p>
            <a:pPr>
              <a:lnSpc>
                <a:spcPct val="150000"/>
              </a:lnSpc>
            </a:pPr>
            <a:r>
              <a:rPr lang="tr-TR" sz="3000" b="1" dirty="0">
                <a:latin typeface="Times New Roman" panose="02020603050405020304" pitchFamily="18" charset="0"/>
              </a:rPr>
              <a:t>1. NOT ALMA </a:t>
            </a:r>
          </a:p>
          <a:p>
            <a:pPr>
              <a:lnSpc>
                <a:spcPct val="150000"/>
              </a:lnSpc>
            </a:pPr>
            <a:r>
              <a:rPr lang="tr-TR" sz="3000" b="1" dirty="0">
                <a:latin typeface="Times New Roman" panose="02020603050405020304" pitchFamily="18" charset="0"/>
              </a:rPr>
              <a:t>2. ALINTI YAPMA </a:t>
            </a:r>
          </a:p>
          <a:p>
            <a:pPr>
              <a:lnSpc>
                <a:spcPct val="150000"/>
              </a:lnSpc>
            </a:pPr>
            <a:r>
              <a:rPr lang="tr-TR" sz="3000" b="1" dirty="0">
                <a:latin typeface="Times New Roman" panose="02020603050405020304" pitchFamily="18" charset="0"/>
              </a:rPr>
              <a:t>4. DİPNOT KOYMA </a:t>
            </a:r>
          </a:p>
          <a:p>
            <a:pPr>
              <a:lnSpc>
                <a:spcPct val="150000"/>
              </a:lnSpc>
            </a:pPr>
            <a:r>
              <a:rPr lang="tr-TR" sz="3000" b="1" dirty="0">
                <a:latin typeface="Times New Roman" panose="02020603050405020304" pitchFamily="18" charset="0"/>
              </a:rPr>
              <a:t>5. KAYNAK GÖSTERME (Yararlanılan kaynaklar, bibliyografya) </a:t>
            </a:r>
            <a:endParaRPr lang="tr-TR" sz="3000" b="1" dirty="0">
              <a:effectLst/>
              <a:latin typeface="Times New Roman" panose="02020603050405020304" pitchFamily="18" charset="0"/>
            </a:endParaRPr>
          </a:p>
        </p:txBody>
      </p:sp>
    </p:spTree>
    <p:extLst>
      <p:ext uri="{BB962C8B-B14F-4D97-AF65-F5344CB8AC3E}">
        <p14:creationId xmlns:p14="http://schemas.microsoft.com/office/powerpoint/2010/main" val="451858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B5A0C922-1107-484F-9624-D04574F33ECC}"/>
              </a:ext>
            </a:extLst>
          </p:cNvPr>
          <p:cNvSpPr/>
          <p:nvPr/>
        </p:nvSpPr>
        <p:spPr>
          <a:xfrm>
            <a:off x="685800" y="-31963"/>
            <a:ext cx="11018520" cy="6889963"/>
          </a:xfrm>
          <a:prstGeom prst="rect">
            <a:avLst/>
          </a:prstGeom>
        </p:spPr>
        <p:txBody>
          <a:bodyPr wrap="square">
            <a:spAutoFit/>
          </a:bodyPr>
          <a:lstStyle/>
          <a:p>
            <a:pPr algn="just">
              <a:lnSpc>
                <a:spcPct val="150000"/>
              </a:lnSpc>
            </a:pPr>
            <a:r>
              <a:rPr lang="tr-TR" sz="2400" b="1" dirty="0">
                <a:latin typeface="Times New Roman" panose="02020603050405020304" pitchFamily="18" charset="0"/>
              </a:rPr>
              <a:t>NOT ALMA </a:t>
            </a:r>
            <a:endParaRPr lang="tr-TR" sz="2400" dirty="0">
              <a:latin typeface="Times New Roman" panose="02020603050405020304" pitchFamily="18" charset="0"/>
            </a:endParaRPr>
          </a:p>
          <a:p>
            <a:pPr algn="just">
              <a:lnSpc>
                <a:spcPct val="150000"/>
              </a:lnSpc>
            </a:pPr>
            <a:r>
              <a:rPr lang="tr-TR" sz="2100" dirty="0">
                <a:solidFill>
                  <a:srgbClr val="FFFF00"/>
                </a:solidFill>
                <a:latin typeface="+mj-lt"/>
              </a:rPr>
              <a:t>Bir konuyu, bir düşünceyi, bir duyguyu ana çizgileri ile kısaca yazma işine, not alma denir. Okunan bir eserde rastlanan güzel bir atasözü, özdeyiş, beyit, mısra veya hoşa giden bir düşüncenin bir fişe veya bir deftere yazılmasıdır. </a:t>
            </a:r>
          </a:p>
          <a:p>
            <a:pPr algn="just">
              <a:lnSpc>
                <a:spcPct val="150000"/>
              </a:lnSpc>
            </a:pPr>
            <a:r>
              <a:rPr lang="tr-TR" sz="2100" dirty="0">
                <a:solidFill>
                  <a:srgbClr val="FFFF00"/>
                </a:solidFill>
                <a:latin typeface="+mj-lt"/>
              </a:rPr>
              <a:t>Tıpkı özet çıkarma gibi not tutma da öğrencilikten başlayarak hayatın her safhasında kullanılan bir yazma biçimidir. Bir kitabı veya yazıyı okurken, sınıfta öğretmenin veya arkadaşların anlattıklarını dinlerken, bir konferansı takip ederken; herhangi bir konuda gözlem yaparken, ders çalışırken not alınır. Ayrıca gazetelerden kesilen kupürler de bir tür not almadır. Bu kupürlere, o gazetenin adı, tarihi yazılır ve bunlar ilgili olduğu dosyaya konur. Bu durum iş hayatımız için de geçerlidir. Bir iş konusunda not alınır, not bırakılır. Rapor hazırlamak için de önceden nota başvurulur. Sözlü ve yazılı raporlarla ilgili notlar fişlere, ders notları küçük defterlere, hatıra notları tarihli cep defterlerine yazılır. Sonra bu notlar, konuya ve önemine göre sıralanır; bir başlık altında kümelendirilir. Bu notların ne hakkında alındığı üzerlerine yazılır. Her konu için ayrı bir dosya açılır ve fişler sıra ile düzenli bir şekilde bu dosyalara konur. </a:t>
            </a:r>
          </a:p>
        </p:txBody>
      </p:sp>
    </p:spTree>
    <p:extLst>
      <p:ext uri="{BB962C8B-B14F-4D97-AF65-F5344CB8AC3E}">
        <p14:creationId xmlns:p14="http://schemas.microsoft.com/office/powerpoint/2010/main" val="117055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6F5167B-3F7F-134B-856C-D85FC22C9104}"/>
              </a:ext>
            </a:extLst>
          </p:cNvPr>
          <p:cNvSpPr/>
          <p:nvPr/>
        </p:nvSpPr>
        <p:spPr>
          <a:xfrm>
            <a:off x="609600" y="281583"/>
            <a:ext cx="10957560" cy="6370975"/>
          </a:xfrm>
          <a:prstGeom prst="rect">
            <a:avLst/>
          </a:prstGeom>
        </p:spPr>
        <p:txBody>
          <a:bodyPr wrap="square">
            <a:spAutoFit/>
          </a:bodyPr>
          <a:lstStyle/>
          <a:p>
            <a:pPr algn="just">
              <a:lnSpc>
                <a:spcPct val="150000"/>
              </a:lnSpc>
            </a:pPr>
            <a:r>
              <a:rPr lang="tr-TR" sz="2000" dirty="0">
                <a:solidFill>
                  <a:srgbClr val="FFFF00"/>
                </a:solidFill>
                <a:latin typeface="+mj-lt"/>
              </a:rPr>
              <a:t>Konu ile ilgili bilgi toplarken çok sayıda kaynaktan yararlanma gereğini duyabiliriz. Oysa yazımızı hazırlarken onların hepsini elimizin altında bulundurmaya imkân yoktur. Bu durumda onlardan yararlanabilmemiz, okurken, gözlerken, konuşurken, dinlerken almış olduğumuz notlar ile mümkündür. Bu notlar, ilerideki çalışmalarımızda, ilgili konuyu hatırlamamıza yardımcı olur. Eksiksiz iş yapma zamanında not almaya bağlıdır. Ünlü Fransız yazar </a:t>
            </a:r>
            <a:r>
              <a:rPr lang="tr-TR" sz="2000" dirty="0" err="1">
                <a:solidFill>
                  <a:srgbClr val="FFFF00"/>
                </a:solidFill>
                <a:latin typeface="+mj-lt"/>
              </a:rPr>
              <a:t>Anatole</a:t>
            </a:r>
            <a:r>
              <a:rPr lang="tr-TR" sz="2000" dirty="0">
                <a:solidFill>
                  <a:srgbClr val="FFFF00"/>
                </a:solidFill>
                <a:latin typeface="+mj-lt"/>
              </a:rPr>
              <a:t> France, eserlerini not defterine borçlu olduğunu söyler. </a:t>
            </a:r>
          </a:p>
          <a:p>
            <a:pPr algn="just">
              <a:lnSpc>
                <a:spcPct val="150000"/>
              </a:lnSpc>
            </a:pPr>
            <a:r>
              <a:rPr lang="tr-TR" sz="2000" dirty="0">
                <a:solidFill>
                  <a:srgbClr val="FFFF00"/>
                </a:solidFill>
                <a:latin typeface="+mj-lt"/>
              </a:rPr>
              <a:t>Not almanın çeşitli şekilleri vardır. Bunların belli başlılarını şöyle sıralayabiliriz: </a:t>
            </a:r>
          </a:p>
          <a:p>
            <a:pPr algn="just">
              <a:lnSpc>
                <a:spcPct val="150000"/>
              </a:lnSpc>
            </a:pPr>
            <a:r>
              <a:rPr lang="tr-TR" sz="2000" b="1" dirty="0">
                <a:solidFill>
                  <a:srgbClr val="FFFF00"/>
                </a:solidFill>
                <a:latin typeface="+mj-lt"/>
              </a:rPr>
              <a:t>1. Okunanlardan not alma</a:t>
            </a:r>
            <a:r>
              <a:rPr lang="tr-TR" sz="2000" dirty="0">
                <a:solidFill>
                  <a:srgbClr val="FFFF00"/>
                </a:solidFill>
                <a:latin typeface="+mj-lt"/>
              </a:rPr>
              <a:t>: Okuduğumuz bir kitabın, derginin, gazetenin bize gerekli olan bölümlerinin özünü çıkarmaktır. </a:t>
            </a:r>
          </a:p>
          <a:p>
            <a:pPr algn="just">
              <a:lnSpc>
                <a:spcPct val="150000"/>
              </a:lnSpc>
            </a:pPr>
            <a:r>
              <a:rPr lang="tr-TR" sz="2000" b="1" dirty="0">
                <a:solidFill>
                  <a:srgbClr val="FFFF00"/>
                </a:solidFill>
                <a:latin typeface="+mj-lt"/>
              </a:rPr>
              <a:t>2. Dinlerken not alma</a:t>
            </a:r>
            <a:r>
              <a:rPr lang="tr-TR" sz="2000" dirty="0">
                <a:solidFill>
                  <a:srgbClr val="FFFF00"/>
                </a:solidFill>
                <a:latin typeface="+mj-lt"/>
              </a:rPr>
              <a:t>: Bir dersi, bir konferansı dinlerken, bizim için gerekli olan yerlerin yazılmasıdır. </a:t>
            </a:r>
          </a:p>
          <a:p>
            <a:pPr algn="just">
              <a:lnSpc>
                <a:spcPct val="150000"/>
              </a:lnSpc>
            </a:pPr>
            <a:r>
              <a:rPr lang="tr-TR" sz="2000" b="1" dirty="0">
                <a:solidFill>
                  <a:srgbClr val="FFFF00"/>
                </a:solidFill>
                <a:latin typeface="+mj-lt"/>
              </a:rPr>
              <a:t>3. Görülenlerden not alma</a:t>
            </a:r>
            <a:r>
              <a:rPr lang="tr-TR" sz="2000" dirty="0">
                <a:solidFill>
                  <a:srgbClr val="FFFF00"/>
                </a:solidFill>
                <a:latin typeface="+mj-lt"/>
              </a:rPr>
              <a:t>: Bir yeri gezerken, göze çarpan önemli özelliklerin kaydedilmesidir. </a:t>
            </a:r>
          </a:p>
          <a:p>
            <a:pPr algn="just">
              <a:lnSpc>
                <a:spcPct val="150000"/>
              </a:lnSpc>
            </a:pPr>
            <a:r>
              <a:rPr lang="tr-TR" sz="2000" b="1" dirty="0">
                <a:solidFill>
                  <a:srgbClr val="FFFF00"/>
                </a:solidFill>
                <a:latin typeface="+mj-lt"/>
              </a:rPr>
              <a:t>4. Çalışırken not alma</a:t>
            </a:r>
            <a:r>
              <a:rPr lang="tr-TR" sz="2000" dirty="0">
                <a:solidFill>
                  <a:srgbClr val="FFFF00"/>
                </a:solidFill>
                <a:latin typeface="+mj-lt"/>
              </a:rPr>
              <a:t>: Herhangi bir konu üzerinde çalışırken, önemli bulunan sözlerin, düşüncelerin ve sonuçların yazılmasıdır. </a:t>
            </a:r>
          </a:p>
          <a:p>
            <a:endParaRPr lang="tr-TR" dirty="0">
              <a:effectLst/>
              <a:latin typeface="Times New Roman" panose="02020603050405020304" pitchFamily="18" charset="0"/>
            </a:endParaRPr>
          </a:p>
        </p:txBody>
      </p:sp>
    </p:spTree>
    <p:extLst>
      <p:ext uri="{BB962C8B-B14F-4D97-AF65-F5344CB8AC3E}">
        <p14:creationId xmlns:p14="http://schemas.microsoft.com/office/powerpoint/2010/main" val="2167644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8121050-844C-DF49-AF6C-079BBD42AFBE}"/>
              </a:ext>
            </a:extLst>
          </p:cNvPr>
          <p:cNvSpPr/>
          <p:nvPr/>
        </p:nvSpPr>
        <p:spPr>
          <a:xfrm>
            <a:off x="457200" y="418743"/>
            <a:ext cx="11247120" cy="5576976"/>
          </a:xfrm>
          <a:prstGeom prst="rect">
            <a:avLst/>
          </a:prstGeom>
        </p:spPr>
        <p:txBody>
          <a:bodyPr wrap="square">
            <a:spAutoFit/>
          </a:bodyPr>
          <a:lstStyle/>
          <a:p>
            <a:pPr>
              <a:lnSpc>
                <a:spcPct val="150000"/>
              </a:lnSpc>
            </a:pPr>
            <a:r>
              <a:rPr lang="tr-TR" sz="2000" dirty="0">
                <a:solidFill>
                  <a:srgbClr val="FFFF00"/>
                </a:solidFill>
                <a:latin typeface="Times New Roman" panose="02020603050405020304" pitchFamily="18" charset="0"/>
              </a:rPr>
              <a:t>Not alırken dikkat edilecek noktalar: </a:t>
            </a:r>
          </a:p>
          <a:p>
            <a:pPr>
              <a:lnSpc>
                <a:spcPct val="150000"/>
              </a:lnSpc>
            </a:pPr>
            <a:r>
              <a:rPr lang="tr-TR" sz="2000" dirty="0">
                <a:solidFill>
                  <a:srgbClr val="FFFF00"/>
                </a:solidFill>
                <a:latin typeface="Times New Roman" panose="02020603050405020304" pitchFamily="18" charset="0"/>
              </a:rPr>
              <a:t>1. Okuyanı ya da söyleyeni aynen yazmak, not almak değildir. Bu, dikte etmedir. Bunun bir yararı olmaz. Çünkü böyle bir tutum, düşünceyi, dikkati ve gözlemi ortadan kaldırır. Notlar, kendi görüşümüze göre değiştirilerek yazılmalıdır </a:t>
            </a:r>
          </a:p>
          <a:p>
            <a:pPr>
              <a:lnSpc>
                <a:spcPct val="150000"/>
              </a:lnSpc>
            </a:pPr>
            <a:r>
              <a:rPr lang="tr-TR" sz="2000" dirty="0">
                <a:solidFill>
                  <a:srgbClr val="FFFF00"/>
                </a:solidFill>
                <a:latin typeface="Times New Roman" panose="02020603050405020304" pitchFamily="18" charset="0"/>
              </a:rPr>
              <a:t>2. Eser, bütünüyle ve tam bir dikkatle okunmalı ve çok önemli noktaların altı çizilmelidir. </a:t>
            </a:r>
          </a:p>
          <a:p>
            <a:pPr>
              <a:lnSpc>
                <a:spcPct val="150000"/>
              </a:lnSpc>
            </a:pPr>
            <a:r>
              <a:rPr lang="tr-TR" sz="2000" dirty="0">
                <a:solidFill>
                  <a:srgbClr val="FFFF00"/>
                </a:solidFill>
                <a:latin typeface="Times New Roman" panose="02020603050405020304" pitchFamily="18" charset="0"/>
              </a:rPr>
              <a:t>3. Not alırken, her düşünce ayrı bir madde halinde belirtilmelidir. </a:t>
            </a:r>
          </a:p>
          <a:p>
            <a:pPr>
              <a:lnSpc>
                <a:spcPct val="150000"/>
              </a:lnSpc>
            </a:pPr>
            <a:r>
              <a:rPr lang="tr-TR" sz="2000" dirty="0">
                <a:solidFill>
                  <a:srgbClr val="FFFF00"/>
                </a:solidFill>
                <a:latin typeface="Times New Roman" panose="02020603050405020304" pitchFamily="18" charset="0"/>
              </a:rPr>
              <a:t>4. Okunan eserin, dinlenen konuşmanın, seyredilen bir tiyatronun veya görülen bir yerin, en ilginç yanları alınmalıdır. </a:t>
            </a:r>
          </a:p>
          <a:p>
            <a:pPr>
              <a:lnSpc>
                <a:spcPct val="150000"/>
              </a:lnSpc>
            </a:pPr>
            <a:r>
              <a:rPr lang="tr-TR" sz="2000" dirty="0">
                <a:solidFill>
                  <a:srgbClr val="FFFF00"/>
                </a:solidFill>
                <a:latin typeface="Times New Roman" panose="02020603050405020304" pitchFamily="18" charset="0"/>
              </a:rPr>
              <a:t>5. Zamandan kazanmak için, not alan kişinin anlayabileceği birtakım işaretler, kısaltmalar kullanılmalı, bu işaret ve kısaltmaların unutulmaması için, tutulan notlar, vakit geçirilmeden açık bir dille yeniden yazılmalıdır. </a:t>
            </a:r>
          </a:p>
          <a:p>
            <a:pPr>
              <a:lnSpc>
                <a:spcPct val="150000"/>
              </a:lnSpc>
            </a:pPr>
            <a:r>
              <a:rPr lang="tr-TR" sz="2000" dirty="0">
                <a:solidFill>
                  <a:srgbClr val="FFFF00"/>
                </a:solidFill>
                <a:latin typeface="Times New Roman" panose="02020603050405020304" pitchFamily="18" charset="0"/>
              </a:rPr>
              <a:t>6. Metnin okunduğu kaynak (dergi, gazete, kitap, ansiklopedi vb.) kâğıdın sol üst köşesinde belirtilmelidir. </a:t>
            </a:r>
            <a:endParaRPr lang="tr-TR" sz="2000" dirty="0">
              <a:solidFill>
                <a:srgbClr val="FFFF00"/>
              </a:solidFill>
              <a:effectLst/>
              <a:latin typeface="Times New Roman" panose="02020603050405020304" pitchFamily="18" charset="0"/>
            </a:endParaRPr>
          </a:p>
        </p:txBody>
      </p:sp>
    </p:spTree>
    <p:extLst>
      <p:ext uri="{BB962C8B-B14F-4D97-AF65-F5344CB8AC3E}">
        <p14:creationId xmlns:p14="http://schemas.microsoft.com/office/powerpoint/2010/main" val="2870606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D00708D-DE25-D74D-A433-C535DCAC5F2C}"/>
              </a:ext>
            </a:extLst>
          </p:cNvPr>
          <p:cNvSpPr/>
          <p:nvPr/>
        </p:nvSpPr>
        <p:spPr>
          <a:xfrm>
            <a:off x="350520" y="369005"/>
            <a:ext cx="11612880" cy="6038641"/>
          </a:xfrm>
          <a:prstGeom prst="rect">
            <a:avLst/>
          </a:prstGeom>
        </p:spPr>
        <p:txBody>
          <a:bodyPr wrap="square">
            <a:spAutoFit/>
          </a:bodyPr>
          <a:lstStyle/>
          <a:p>
            <a:pPr algn="just">
              <a:lnSpc>
                <a:spcPct val="150000"/>
              </a:lnSpc>
            </a:pPr>
            <a:r>
              <a:rPr lang="tr-TR" sz="2000" b="1" dirty="0">
                <a:solidFill>
                  <a:srgbClr val="FFFF00"/>
                </a:solidFill>
                <a:latin typeface="Times New Roman" panose="02020603050405020304" pitchFamily="18" charset="0"/>
              </a:rPr>
              <a:t>3. ALINTI YAPMA </a:t>
            </a:r>
            <a:endParaRPr lang="tr-TR" sz="2000" dirty="0">
              <a:solidFill>
                <a:srgbClr val="FFFF00"/>
              </a:solidFill>
              <a:latin typeface="Times New Roman" panose="02020603050405020304" pitchFamily="18" charset="0"/>
            </a:endParaRPr>
          </a:p>
          <a:p>
            <a:pPr algn="just">
              <a:lnSpc>
                <a:spcPct val="150000"/>
              </a:lnSpc>
            </a:pPr>
            <a:r>
              <a:rPr lang="tr-TR" sz="2000" dirty="0">
                <a:solidFill>
                  <a:srgbClr val="FFFF00"/>
                </a:solidFill>
                <a:latin typeface="Times New Roman" panose="02020603050405020304" pitchFamily="18" charset="0"/>
              </a:rPr>
              <a:t>Bir konu üzerinde yazı yazarken, başkasından alınan bir sözün, bir cümlenin veya bir bölümün, kendi yazımıza aynen katılmasıdır. </a:t>
            </a:r>
          </a:p>
          <a:p>
            <a:pPr algn="just">
              <a:lnSpc>
                <a:spcPct val="150000"/>
              </a:lnSpc>
            </a:pPr>
            <a:r>
              <a:rPr lang="tr-TR" sz="2000" dirty="0">
                <a:solidFill>
                  <a:srgbClr val="FFFF00"/>
                </a:solidFill>
                <a:latin typeface="Times New Roman" panose="02020603050405020304" pitchFamily="18" charset="0"/>
              </a:rPr>
              <a:t>Kompozisyonu yazarken, ödev hazırlarken, daha önce alınmış olan notların yeterli gelmemesi durumunda kaynaklara başvururuz. Özellikle inceleme yazılarında, ileri sürülen düşünceleri desteklemesi için bu kaynaklardan alınma cümle ve bölümlere yer veririz. Böylece yazı daha inandırıcı ve etkileyici bir nitelik kazanmış olur. </a:t>
            </a:r>
          </a:p>
          <a:p>
            <a:pPr algn="just">
              <a:lnSpc>
                <a:spcPct val="150000"/>
              </a:lnSpc>
            </a:pPr>
            <a:r>
              <a:rPr lang="tr-TR" sz="2000" dirty="0">
                <a:solidFill>
                  <a:srgbClr val="FFFF00"/>
                </a:solidFill>
                <a:latin typeface="Times New Roman" panose="02020603050405020304" pitchFamily="18" charset="0"/>
              </a:rPr>
              <a:t>Alıntı yaparken şu kurallara uymak gerekir: Alıntılar, yazıda tırnak işareti içinde yazılmalıdır. Alıntının alındığı kaynak dipnot olarak belirtilmelidir. Kısa olan alıntılar, ilgili yazı veya paragraf içinde, uzun olanlar ise ayrı bir paragraf olarak yazılmalıdır. Tek dizelik şiir alıntısının yazı içinde, birden çok dizeden oluşanlarının da dizeler alt alta gelecek şekilde, paragraftan ayrı olarak yazılması daha uygundur. Alıntı metinlerden çıkarılan kelime ve bölümler üç nokta veya sıra noktalarla gösterilmeli; eğer metinden bir paragraf çıkarılmışsa, bu durum satırbaşında üç noktayla belirtilmelidir. </a:t>
            </a:r>
            <a:endParaRPr lang="tr-TR" sz="2000" dirty="0">
              <a:solidFill>
                <a:srgbClr val="FFFF00"/>
              </a:solidFill>
              <a:effectLst/>
              <a:latin typeface="Times New Roman" panose="02020603050405020304" pitchFamily="18" charset="0"/>
            </a:endParaRPr>
          </a:p>
        </p:txBody>
      </p:sp>
    </p:spTree>
    <p:extLst>
      <p:ext uri="{BB962C8B-B14F-4D97-AF65-F5344CB8AC3E}">
        <p14:creationId xmlns:p14="http://schemas.microsoft.com/office/powerpoint/2010/main" val="294202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8C90ABD-BCE7-6241-86C0-199D7C58D667}"/>
              </a:ext>
            </a:extLst>
          </p:cNvPr>
          <p:cNvSpPr/>
          <p:nvPr/>
        </p:nvSpPr>
        <p:spPr>
          <a:xfrm>
            <a:off x="563880" y="259080"/>
            <a:ext cx="11277600" cy="4524315"/>
          </a:xfrm>
          <a:prstGeom prst="rect">
            <a:avLst/>
          </a:prstGeom>
        </p:spPr>
        <p:txBody>
          <a:bodyPr wrap="square">
            <a:spAutoFit/>
          </a:bodyPr>
          <a:lstStyle/>
          <a:p>
            <a:pPr algn="just">
              <a:lnSpc>
                <a:spcPct val="150000"/>
              </a:lnSpc>
            </a:pPr>
            <a:r>
              <a:rPr lang="tr-TR" sz="2000" b="1" dirty="0">
                <a:solidFill>
                  <a:srgbClr val="FFFF00"/>
                </a:solidFill>
                <a:latin typeface="+mj-lt"/>
              </a:rPr>
              <a:t>Örnekler: </a:t>
            </a:r>
            <a:endParaRPr lang="tr-TR" sz="2000" dirty="0">
              <a:solidFill>
                <a:srgbClr val="FFFF00"/>
              </a:solidFill>
              <a:latin typeface="+mj-lt"/>
            </a:endParaRPr>
          </a:p>
          <a:p>
            <a:pPr algn="just">
              <a:lnSpc>
                <a:spcPct val="150000"/>
              </a:lnSpc>
            </a:pPr>
            <a:endParaRPr lang="tr-TR" sz="2000" dirty="0">
              <a:solidFill>
                <a:srgbClr val="FFFF00"/>
              </a:solidFill>
              <a:effectLst/>
              <a:latin typeface="+mj-lt"/>
            </a:endParaRPr>
          </a:p>
          <a:p>
            <a:pPr algn="just">
              <a:lnSpc>
                <a:spcPct val="150000"/>
              </a:lnSpc>
            </a:pPr>
            <a:r>
              <a:rPr lang="tr-TR" sz="2800" dirty="0">
                <a:solidFill>
                  <a:srgbClr val="FFFF00"/>
                </a:solidFill>
                <a:latin typeface="+mj-lt"/>
              </a:rPr>
              <a:t>"Fahriye Abla" şiirinde söz konusu olan unsurlar genelde güzeldirler. Fahriye Abla'nın oturduğu yer, gerçi bir fukara mahallesidir. Akşamüzeri “hava keskin bir kömür kokusu ile dolar” ve “kapılar daha gün batmadan kapanır.” Fakat oturdukları ev hiç de fena değildir. </a:t>
            </a:r>
          </a:p>
          <a:p>
            <a:pPr algn="just">
              <a:lnSpc>
                <a:spcPct val="150000"/>
              </a:lnSpc>
            </a:pPr>
            <a:r>
              <a:rPr lang="tr-TR" sz="2800" dirty="0">
                <a:solidFill>
                  <a:srgbClr val="FFFF00"/>
                </a:solidFill>
                <a:latin typeface="+mj-lt"/>
              </a:rPr>
              <a:t>Mehmet Kaplan ("Fahriye Abla", Cumhuriyet Devri Türk Şiiri) </a:t>
            </a:r>
          </a:p>
          <a:p>
            <a:endParaRPr lang="tr-TR" dirty="0">
              <a:effectLst/>
              <a:latin typeface="Times New Roman" panose="02020603050405020304" pitchFamily="18" charset="0"/>
            </a:endParaRPr>
          </a:p>
        </p:txBody>
      </p:sp>
    </p:spTree>
    <p:extLst>
      <p:ext uri="{BB962C8B-B14F-4D97-AF65-F5344CB8AC3E}">
        <p14:creationId xmlns:p14="http://schemas.microsoft.com/office/powerpoint/2010/main" val="232858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8843E49-AB44-534C-869C-C41A72D39974}"/>
              </a:ext>
            </a:extLst>
          </p:cNvPr>
          <p:cNvSpPr/>
          <p:nvPr/>
        </p:nvSpPr>
        <p:spPr>
          <a:xfrm>
            <a:off x="441960" y="281583"/>
            <a:ext cx="11338560" cy="5617628"/>
          </a:xfrm>
          <a:prstGeom prst="rect">
            <a:avLst/>
          </a:prstGeom>
        </p:spPr>
        <p:txBody>
          <a:bodyPr wrap="square">
            <a:spAutoFit/>
          </a:bodyPr>
          <a:lstStyle/>
          <a:p>
            <a:pPr algn="just">
              <a:lnSpc>
                <a:spcPct val="150000"/>
              </a:lnSpc>
            </a:pPr>
            <a:r>
              <a:rPr lang="tr-TR" sz="2200" b="1" dirty="0">
                <a:latin typeface="Times New Roman" panose="02020603050405020304" pitchFamily="18" charset="0"/>
              </a:rPr>
              <a:t>DİPNOT KOYMA </a:t>
            </a:r>
            <a:endParaRPr lang="tr-TR" sz="2200" dirty="0">
              <a:latin typeface="Times New Roman" panose="02020603050405020304" pitchFamily="18" charset="0"/>
            </a:endParaRPr>
          </a:p>
          <a:p>
            <a:pPr algn="just">
              <a:lnSpc>
                <a:spcPct val="150000"/>
              </a:lnSpc>
            </a:pPr>
            <a:r>
              <a:rPr lang="tr-TR" sz="2200" dirty="0">
                <a:solidFill>
                  <a:srgbClr val="FFFF00"/>
                </a:solidFill>
                <a:latin typeface="Times New Roman" panose="02020603050405020304" pitchFamily="18" charset="0"/>
              </a:rPr>
              <a:t>Bir yazıda, sayfa altında verilen açıklamalardır. Yazarken kendi birikimlerimizin yanında çeşitli kaynaklardan da faydalandığımız olur. Ancak bizi, bilgi ve düşünce yönünden besleyen bu kaynakların, dipnot olarak sayfaların altında belirtilmesi gerekir. </a:t>
            </a:r>
          </a:p>
          <a:p>
            <a:pPr algn="just">
              <a:lnSpc>
                <a:spcPct val="150000"/>
              </a:lnSpc>
            </a:pPr>
            <a:r>
              <a:rPr lang="tr-TR" sz="2200" dirty="0">
                <a:solidFill>
                  <a:srgbClr val="FFFF00"/>
                </a:solidFill>
                <a:latin typeface="Times New Roman" panose="02020603050405020304" pitchFamily="18" charset="0"/>
              </a:rPr>
              <a:t>Yazıda, dipnot gerektiren sözün sonunda, sağ üstte kaçıncı dipnot olduğunu gösteren numara konur. Sonra bu dipnot numarası sayfanın en altına yazılarak kaynağın adı belirtilir. </a:t>
            </a:r>
          </a:p>
          <a:p>
            <a:pPr algn="just">
              <a:lnSpc>
                <a:spcPct val="150000"/>
              </a:lnSpc>
            </a:pPr>
            <a:r>
              <a:rPr lang="tr-TR" sz="2200" b="1" dirty="0">
                <a:latin typeface="Times New Roman" panose="02020603050405020304" pitchFamily="18" charset="0"/>
              </a:rPr>
              <a:t>Dipnotun yazılış şekli</a:t>
            </a:r>
            <a:r>
              <a:rPr lang="tr-TR" sz="2200" dirty="0">
                <a:latin typeface="Times New Roman" panose="02020603050405020304" pitchFamily="18" charset="0"/>
              </a:rPr>
              <a:t>: </a:t>
            </a:r>
            <a:r>
              <a:rPr lang="tr-TR" sz="2200" dirty="0">
                <a:solidFill>
                  <a:srgbClr val="FFFF00"/>
                </a:solidFill>
                <a:latin typeface="Times New Roman" panose="02020603050405020304" pitchFamily="18" charset="0"/>
              </a:rPr>
              <a:t>Yazarın adı, kitabın ya da yazının başlığı, varsa cilt numarası, basımevinin adı, kitabın basıldığı yer, basım tarihi, sayfa numarası yazılır. Aynı kaynak tekrar gösterilecekse, bütün bilgilerin yeniden verilmesi gereksizdir. Araya başka bir yayın girmemişse, "adı geçen eser" ifadesinin kısaltılmışı olan a.g.e. yazılır. Kaynak bir dergiyse, yazarın adı, soyadı yazıldıktan sonra makalenin başlığı tırnak içine alınır, daha sonra cilt, sayı, basım tarihi ve sayfa numarası gösterilir. </a:t>
            </a:r>
            <a:endParaRPr lang="tr-TR" sz="2200" dirty="0">
              <a:solidFill>
                <a:srgbClr val="FFFF00"/>
              </a:solidFill>
              <a:effectLst/>
              <a:latin typeface="Times New Roman" panose="02020603050405020304" pitchFamily="18" charset="0"/>
            </a:endParaRPr>
          </a:p>
        </p:txBody>
      </p:sp>
    </p:spTree>
    <p:extLst>
      <p:ext uri="{BB962C8B-B14F-4D97-AF65-F5344CB8AC3E}">
        <p14:creationId xmlns:p14="http://schemas.microsoft.com/office/powerpoint/2010/main" val="3778218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90CAEB6-727E-944F-A6D9-8532B080880A}"/>
              </a:ext>
            </a:extLst>
          </p:cNvPr>
          <p:cNvSpPr/>
          <p:nvPr/>
        </p:nvSpPr>
        <p:spPr>
          <a:xfrm>
            <a:off x="441960" y="0"/>
            <a:ext cx="11201400" cy="5828134"/>
          </a:xfrm>
          <a:prstGeom prst="rect">
            <a:avLst/>
          </a:prstGeom>
        </p:spPr>
        <p:txBody>
          <a:bodyPr wrap="square">
            <a:spAutoFit/>
          </a:bodyPr>
          <a:lstStyle/>
          <a:p>
            <a:pPr>
              <a:lnSpc>
                <a:spcPct val="150000"/>
              </a:lnSpc>
            </a:pPr>
            <a:r>
              <a:rPr lang="tr-TR" sz="2000" b="1" dirty="0">
                <a:latin typeface="Times New Roman" panose="02020603050405020304" pitchFamily="18" charset="0"/>
              </a:rPr>
              <a:t>Örnek: </a:t>
            </a:r>
            <a:endParaRPr lang="tr-TR" sz="2000" dirty="0">
              <a:latin typeface="Times New Roman" panose="02020603050405020304" pitchFamily="18" charset="0"/>
            </a:endParaRPr>
          </a:p>
          <a:p>
            <a:pPr>
              <a:lnSpc>
                <a:spcPct val="150000"/>
              </a:lnSpc>
            </a:pPr>
            <a:r>
              <a:rPr lang="tr-TR" sz="2100" dirty="0">
                <a:solidFill>
                  <a:srgbClr val="FFFF00"/>
                </a:solidFill>
                <a:latin typeface="Times New Roman" panose="02020603050405020304" pitchFamily="18" charset="0"/>
              </a:rPr>
              <a:t>Abdülbaki Gölpınarlı, "İslâm ve Türk İllerinde Fütüvvet Teşkilatı", /</a:t>
            </a:r>
            <a:r>
              <a:rPr lang="tr-TR" sz="2100" i="1" dirty="0">
                <a:solidFill>
                  <a:srgbClr val="FFFF00"/>
                </a:solidFill>
                <a:latin typeface="Times New Roman" panose="02020603050405020304" pitchFamily="18" charset="0"/>
              </a:rPr>
              <a:t>İ.Ü. İktisat Fakültesi Mecmuası</a:t>
            </a:r>
            <a:r>
              <a:rPr lang="tr-TR" sz="2100" dirty="0">
                <a:solidFill>
                  <a:srgbClr val="FFFF00"/>
                </a:solidFill>
                <a:latin typeface="Times New Roman" panose="02020603050405020304" pitchFamily="18" charset="0"/>
              </a:rPr>
              <a:t>, c. XI, 1949-1950, s. 318-319. </a:t>
            </a:r>
          </a:p>
          <a:p>
            <a:pPr>
              <a:lnSpc>
                <a:spcPct val="150000"/>
              </a:lnSpc>
            </a:pPr>
            <a:r>
              <a:rPr lang="tr-TR" sz="2100" dirty="0" err="1">
                <a:solidFill>
                  <a:srgbClr val="FFFF00"/>
                </a:solidFill>
                <a:latin typeface="Times New Roman" panose="02020603050405020304" pitchFamily="18" charset="0"/>
              </a:rPr>
              <a:t>a.g</a:t>
            </a:r>
            <a:r>
              <a:rPr lang="tr-TR" sz="2100" dirty="0">
                <a:solidFill>
                  <a:srgbClr val="FFFF00"/>
                </a:solidFill>
                <a:latin typeface="Times New Roman" panose="02020603050405020304" pitchFamily="18" charset="0"/>
              </a:rPr>
              <a:t>. makale s. 323. </a:t>
            </a:r>
          </a:p>
          <a:p>
            <a:pPr>
              <a:lnSpc>
                <a:spcPct val="150000"/>
              </a:lnSpc>
            </a:pPr>
            <a:r>
              <a:rPr lang="tr-TR" sz="2100" dirty="0">
                <a:solidFill>
                  <a:srgbClr val="FFFF00"/>
                </a:solidFill>
                <a:latin typeface="Times New Roman" panose="02020603050405020304" pitchFamily="18" charset="0"/>
              </a:rPr>
              <a:t>Gülşehrî, </a:t>
            </a:r>
            <a:r>
              <a:rPr lang="tr-TR" sz="2100" dirty="0" err="1">
                <a:solidFill>
                  <a:srgbClr val="FFFF00"/>
                </a:solidFill>
                <a:latin typeface="Times New Roman" panose="02020603050405020304" pitchFamily="18" charset="0"/>
              </a:rPr>
              <a:t>Mantıktu't</a:t>
            </a:r>
            <a:r>
              <a:rPr lang="tr-TR" sz="2100" dirty="0">
                <a:solidFill>
                  <a:srgbClr val="FFFF00"/>
                </a:solidFill>
                <a:latin typeface="Times New Roman" panose="02020603050405020304" pitchFamily="18" charset="0"/>
              </a:rPr>
              <a:t>-tayr, Tıpkıbasım, Türk Tarih Kurumu Basımevi, Ankara 1957, s. 180-181. </a:t>
            </a:r>
          </a:p>
          <a:p>
            <a:pPr>
              <a:lnSpc>
                <a:spcPct val="150000"/>
              </a:lnSpc>
            </a:pPr>
            <a:r>
              <a:rPr lang="tr-TR" sz="2100" dirty="0">
                <a:solidFill>
                  <a:srgbClr val="FFFF00"/>
                </a:solidFill>
                <a:latin typeface="Times New Roman" panose="02020603050405020304" pitchFamily="18" charset="0"/>
              </a:rPr>
              <a:t>Gölpınarlı,, a.g.e , s. 328. </a:t>
            </a:r>
          </a:p>
          <a:p>
            <a:pPr>
              <a:lnSpc>
                <a:spcPct val="150000"/>
              </a:lnSpc>
            </a:pPr>
            <a:r>
              <a:rPr lang="tr-TR" sz="2100" dirty="0">
                <a:solidFill>
                  <a:srgbClr val="FFFF00"/>
                </a:solidFill>
                <a:latin typeface="Times New Roman" panose="02020603050405020304" pitchFamily="18" charset="0"/>
              </a:rPr>
              <a:t>Eserde birden çok yazar adı varsa, hepsi arka arkaya yazılır. Eğer yazar adı üçten çoksa sadece birinci yazarın adı alınır, sonra arkasından "ve ötekiler" sözü eklenir. </a:t>
            </a:r>
          </a:p>
          <a:p>
            <a:pPr>
              <a:lnSpc>
                <a:spcPct val="150000"/>
              </a:lnSpc>
            </a:pPr>
            <a:r>
              <a:rPr lang="tr-TR" sz="2100" dirty="0">
                <a:solidFill>
                  <a:srgbClr val="FFFF00"/>
                </a:solidFill>
                <a:latin typeface="Times New Roman" panose="02020603050405020304" pitchFamily="18" charset="0"/>
              </a:rPr>
              <a:t>Örnek: </a:t>
            </a:r>
          </a:p>
          <a:p>
            <a:pPr>
              <a:lnSpc>
                <a:spcPct val="150000"/>
              </a:lnSpc>
            </a:pPr>
            <a:r>
              <a:rPr lang="tr-TR" sz="2100" dirty="0">
                <a:solidFill>
                  <a:srgbClr val="FFFF00"/>
                </a:solidFill>
                <a:latin typeface="Times New Roman" panose="02020603050405020304" pitchFamily="18" charset="0"/>
              </a:rPr>
              <a:t>Neşe Atabey, Sevgi Özel, Ayfer Çam, </a:t>
            </a:r>
            <a:r>
              <a:rPr lang="tr-TR" sz="2100" i="1" dirty="0">
                <a:solidFill>
                  <a:srgbClr val="FFFF00"/>
                </a:solidFill>
                <a:latin typeface="Times New Roman" panose="02020603050405020304" pitchFamily="18" charset="0"/>
              </a:rPr>
              <a:t>Türkiye Türkçesinin Sözdizimi</a:t>
            </a:r>
            <a:r>
              <a:rPr lang="tr-TR" sz="2100" dirty="0">
                <a:solidFill>
                  <a:srgbClr val="FFFF00"/>
                </a:solidFill>
                <a:latin typeface="Times New Roman" panose="02020603050405020304" pitchFamily="18" charset="0"/>
              </a:rPr>
              <a:t>, TDK Yayını, Ankara 1981, s. 63. </a:t>
            </a:r>
          </a:p>
          <a:p>
            <a:pPr>
              <a:lnSpc>
                <a:spcPct val="150000"/>
              </a:lnSpc>
            </a:pPr>
            <a:r>
              <a:rPr lang="tr-TR" sz="2100" dirty="0">
                <a:solidFill>
                  <a:srgbClr val="FFFF00"/>
                </a:solidFill>
                <a:latin typeface="Times New Roman" panose="02020603050405020304" pitchFamily="18" charset="0"/>
              </a:rPr>
              <a:t>Mehmet Gönlübol ve ötekiler, </a:t>
            </a:r>
            <a:r>
              <a:rPr lang="tr-TR" sz="2100" i="1" dirty="0">
                <a:solidFill>
                  <a:srgbClr val="FFFF00"/>
                </a:solidFill>
                <a:latin typeface="Times New Roman" panose="02020603050405020304" pitchFamily="18" charset="0"/>
              </a:rPr>
              <a:t>Olaylarla Türk Dış Politikası</a:t>
            </a:r>
            <a:r>
              <a:rPr lang="tr-TR" sz="2100" dirty="0">
                <a:solidFill>
                  <a:srgbClr val="FFFF00"/>
                </a:solidFill>
                <a:latin typeface="Times New Roman" panose="02020603050405020304" pitchFamily="18" charset="0"/>
              </a:rPr>
              <a:t>: 1919-1973, SBF Yayını, Ankara 1974, s. 45-60. </a:t>
            </a:r>
            <a:endParaRPr lang="tr-TR" sz="2100" dirty="0">
              <a:solidFill>
                <a:srgbClr val="FFFF00"/>
              </a:solidFill>
              <a:effectLst/>
              <a:latin typeface="Times New Roman" panose="02020603050405020304" pitchFamily="18" charset="0"/>
            </a:endParaRPr>
          </a:p>
        </p:txBody>
      </p:sp>
    </p:spTree>
    <p:extLst>
      <p:ext uri="{BB962C8B-B14F-4D97-AF65-F5344CB8AC3E}">
        <p14:creationId xmlns:p14="http://schemas.microsoft.com/office/powerpoint/2010/main" val="30775848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kyüzü">
  <a:themeElements>
    <a:clrScheme name="Gökyüzü">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Gökyüzü">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ökyüzü">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{9D479A16-112D-6F4C-BA58-F11F4C83FAF1}tf10001058</Template>
  <TotalTime>58</TotalTime>
  <Words>120</Words>
  <Application>Microsoft Macintosh PowerPoint</Application>
  <PresentationFormat>Geniş ekran</PresentationFormat>
  <Paragraphs>58</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Calibri Light</vt:lpstr>
      <vt:lpstr>Times New Roman</vt:lpstr>
      <vt:lpstr>Gökyüzü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yalçın</dc:creator>
  <cp:lastModifiedBy>yalçın</cp:lastModifiedBy>
  <cp:revision>14</cp:revision>
  <dcterms:created xsi:type="dcterms:W3CDTF">2018-04-15T19:31:08Z</dcterms:created>
  <dcterms:modified xsi:type="dcterms:W3CDTF">2018-04-23T21:29:34Z</dcterms:modified>
</cp:coreProperties>
</file>