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5"/>
  </p:sldMasterIdLst>
  <p:notesMasterIdLst>
    <p:notesMasterId r:id="rId31"/>
  </p:notesMasterIdLst>
  <p:handoutMasterIdLst>
    <p:handoutMasterId r:id="rId32"/>
  </p:handoutMasterIdLst>
  <p:sldIdLst>
    <p:sldId id="256" r:id="rId6"/>
    <p:sldId id="257" r:id="rId7"/>
    <p:sldId id="258" r:id="rId8"/>
    <p:sldId id="259" r:id="rId9"/>
    <p:sldId id="264" r:id="rId10"/>
    <p:sldId id="265" r:id="rId11"/>
    <p:sldId id="266" r:id="rId12"/>
    <p:sldId id="267" r:id="rId13"/>
    <p:sldId id="268" r:id="rId14"/>
    <p:sldId id="269" r:id="rId15"/>
    <p:sldId id="282" r:id="rId16"/>
    <p:sldId id="270" r:id="rId17"/>
    <p:sldId id="283" r:id="rId18"/>
    <p:sldId id="271" r:id="rId19"/>
    <p:sldId id="272" r:id="rId20"/>
    <p:sldId id="273" r:id="rId21"/>
    <p:sldId id="274" r:id="rId22"/>
    <p:sldId id="275" r:id="rId23"/>
    <p:sldId id="276" r:id="rId24"/>
    <p:sldId id="277" r:id="rId25"/>
    <p:sldId id="278" r:id="rId26"/>
    <p:sldId id="279" r:id="rId27"/>
    <p:sldId id="280" r:id="rId28"/>
    <p:sldId id="281" r:id="rId29"/>
    <p:sldId id="263"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435E23"/>
    <a:srgbClr val="9DAC8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938" autoAdjust="0"/>
    <p:restoredTop sz="94660"/>
  </p:normalViewPr>
  <p:slideViewPr>
    <p:cSldViewPr snapToGrid="0">
      <p:cViewPr>
        <p:scale>
          <a:sx n="80" d="100"/>
          <a:sy n="80" d="100"/>
        </p:scale>
        <p:origin x="-1140" y="-72"/>
      </p:cViewPr>
      <p:guideLst>
        <p:guide orient="horz" pos="2160"/>
        <p:guide pos="2880"/>
      </p:guideLst>
    </p:cSldViewPr>
  </p:slideViewPr>
  <p:notesTextViewPr>
    <p:cViewPr>
      <p:scale>
        <a:sx n="1" d="1"/>
        <a:sy n="1" d="1"/>
      </p:scale>
      <p:origin x="0" y="0"/>
    </p:cViewPr>
  </p:notesTextViewPr>
  <p:notesViewPr>
    <p:cSldViewPr snapToGrid="0" showGuides="1">
      <p:cViewPr varScale="1">
        <p:scale>
          <a:sx n="55" d="100"/>
          <a:sy n="55" d="100"/>
        </p:scale>
        <p:origin x="2796" y="7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849AE6-9530-4382-B69B-98B315541137}" type="datetimeFigureOut">
              <a:rPr lang="tr-TR" smtClean="0"/>
              <a:pPr/>
              <a:t>1.10.2017</a:t>
            </a:fld>
            <a:endParaRPr lang="tr-TR"/>
          </a:p>
        </p:txBody>
      </p:sp>
      <p:sp>
        <p:nvSpPr>
          <p:cNvPr id="6" name="Footer Placeholder 5"/>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041A24-48A3-442B-B757-5CE62D58407D}" type="slidenum">
              <a:rPr lang="tr-TR" smtClean="0"/>
              <a:pPr/>
              <a:t>‹#›</a:t>
            </a:fld>
            <a:endParaRPr lang="tr-TR"/>
          </a:p>
        </p:txBody>
      </p:sp>
    </p:spTree>
    <p:extLst>
      <p:ext uri="{BB962C8B-B14F-4D97-AF65-F5344CB8AC3E}">
        <p14:creationId xmlns="" xmlns:p14="http://schemas.microsoft.com/office/powerpoint/2010/main" val="1547175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E3326-967D-4615-B237-2FBC87BBACE6}" type="datetimeFigureOut">
              <a:rPr lang="tr-TR" smtClean="0"/>
              <a:pPr/>
              <a:t>1.10.2017</a:t>
            </a:fld>
            <a:endParaRPr lang="tr-T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4C7D42-81FA-4105-AFFB-890702A6AE42}" type="slidenum">
              <a:rPr lang="tr-TR" smtClean="0"/>
              <a:pPr/>
              <a:t>‹#›</a:t>
            </a:fld>
            <a:endParaRPr lang="tr-TR"/>
          </a:p>
        </p:txBody>
      </p:sp>
    </p:spTree>
    <p:extLst>
      <p:ext uri="{BB962C8B-B14F-4D97-AF65-F5344CB8AC3E}">
        <p14:creationId xmlns="" xmlns:p14="http://schemas.microsoft.com/office/powerpoint/2010/main" val="2070361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Kapak">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9" name="TextBox 4"/>
          <p:cNvSpPr txBox="1">
            <a:spLocks/>
          </p:cNvSpPr>
          <p:nvPr userDrawn="1"/>
        </p:nvSpPr>
        <p:spPr>
          <a:xfrm>
            <a:off x="502386" y="2501029"/>
            <a:ext cx="8146333" cy="400110"/>
          </a:xfrm>
          <a:prstGeom prst="rect">
            <a:avLst/>
          </a:prstGeom>
          <a:noFill/>
        </p:spPr>
        <p:txBody>
          <a:bodyPr wrap="none" rtlCol="0">
            <a:normAutofit/>
          </a:bodyPr>
          <a:lstStyle/>
          <a:p>
            <a:pPr algn="ctr"/>
            <a:r>
              <a:rPr lang="tr-TR" sz="2000" b="1" smtClean="0">
                <a:solidFill>
                  <a:srgbClr val="425E23"/>
                </a:solidFill>
                <a:latin typeface="Arial" panose="020B0604020202020204" pitchFamily="34" charset="0"/>
                <a:cs typeface="Arial" panose="020B0604020202020204" pitchFamily="34" charset="0"/>
              </a:rPr>
              <a:t>İSTANBUL ÜNİVERSİTESİ AÇIK VE UZAKTAN EĞİTİM FAKÜLTESİ</a:t>
            </a:r>
            <a:endParaRPr lang="en-US" sz="2000" b="1">
              <a:solidFill>
                <a:srgbClr val="425E23"/>
              </a:solidFill>
              <a:latin typeface="Arial" panose="020B0604020202020204" pitchFamily="34" charset="0"/>
              <a:cs typeface="Arial" panose="020B0604020202020204" pitchFamily="34" charset="0"/>
            </a:endParaRPr>
          </a:p>
        </p:txBody>
      </p:sp>
      <p:sp>
        <p:nvSpPr>
          <p:cNvPr id="11" name="Text Placeholder 10"/>
          <p:cNvSpPr>
            <a:spLocks noGrp="1"/>
          </p:cNvSpPr>
          <p:nvPr>
            <p:ph type="body" sz="quarter" idx="13" hasCustomPrompt="1"/>
          </p:nvPr>
        </p:nvSpPr>
        <p:spPr>
          <a:xfrm>
            <a:off x="614189" y="3030713"/>
            <a:ext cx="7958376" cy="676275"/>
          </a:xfrm>
        </p:spPr>
        <p:txBody>
          <a:bodyPr>
            <a:normAutofit/>
          </a:bodyPr>
          <a:lstStyle>
            <a:lvl1pPr algn="ctr">
              <a:buFontTx/>
              <a:buNone/>
              <a:defRPr lang="tr-TR" sz="2200" b="1" i="0" kern="1200" cap="all" baseline="0" dirty="0">
                <a:solidFill>
                  <a:srgbClr val="425E23"/>
                </a:solidFill>
                <a:latin typeface="Arial" panose="020B0604020202020204" pitchFamily="34" charset="0"/>
                <a:ea typeface="+mn-ea"/>
                <a:cs typeface="Arial" panose="020B0604020202020204" pitchFamily="34" charset="0"/>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tr-TR" dirty="0" smtClean="0"/>
              <a:t>PROGRAM ADI</a:t>
            </a:r>
            <a:endParaRPr lang="tr-TR" dirty="0"/>
          </a:p>
        </p:txBody>
      </p:sp>
      <p:sp>
        <p:nvSpPr>
          <p:cNvPr id="13" name="Text Placeholder 12"/>
          <p:cNvSpPr>
            <a:spLocks noGrp="1"/>
          </p:cNvSpPr>
          <p:nvPr>
            <p:ph type="body" sz="quarter" idx="14" hasCustomPrompt="1"/>
          </p:nvPr>
        </p:nvSpPr>
        <p:spPr>
          <a:xfrm>
            <a:off x="614188" y="3748246"/>
            <a:ext cx="7959600" cy="638175"/>
          </a:xfrm>
          <a:ln>
            <a:noFill/>
          </a:ln>
        </p:spPr>
        <p:txBody>
          <a:bodyPr vert="horz" lIns="91440" tIns="45720" rIns="91440" bIns="45720" rtlCol="0" anchor="ctr">
            <a:normAutofit/>
          </a:bodyPr>
          <a:lstStyle>
            <a:lvl1pPr>
              <a:defRPr lang="tr-TR" sz="2100" cap="all" baseline="0" dirty="0">
                <a:ln>
                  <a:noFill/>
                </a:ln>
                <a:solidFill>
                  <a:srgbClr val="425E23"/>
                </a:solidFill>
                <a:latin typeface="Arial" panose="020B0604020202020204" pitchFamily="34" charset="0"/>
                <a:cs typeface="Arial" panose="020B0604020202020204" pitchFamily="34" charset="0"/>
              </a:defRPr>
            </a:lvl1pPr>
          </a:lstStyle>
          <a:p>
            <a:pPr marR="0" lvl="0" fontAlgn="auto">
              <a:spcAft>
                <a:spcPts val="0"/>
              </a:spcAft>
              <a:buClrTx/>
              <a:buSzTx/>
              <a:tabLst/>
            </a:pPr>
            <a:r>
              <a:rPr lang="tr-TR" dirty="0" smtClean="0"/>
              <a:t>DERS ADI</a:t>
            </a:r>
            <a:endParaRPr lang="tr-TR" dirty="0"/>
          </a:p>
        </p:txBody>
      </p:sp>
      <p:sp>
        <p:nvSpPr>
          <p:cNvPr id="14" name="Text Placeholder 12"/>
          <p:cNvSpPr>
            <a:spLocks noGrp="1"/>
          </p:cNvSpPr>
          <p:nvPr>
            <p:ph type="body" sz="quarter" idx="15" hasCustomPrompt="1"/>
          </p:nvPr>
        </p:nvSpPr>
        <p:spPr>
          <a:xfrm>
            <a:off x="614188" y="4423999"/>
            <a:ext cx="7959600" cy="638175"/>
          </a:xfrm>
        </p:spPr>
        <p:txBody>
          <a:bodyPr vert="horz" lIns="91440" tIns="45720" rIns="91440" bIns="45720" rtlCol="0" anchor="ctr">
            <a:normAutofit/>
          </a:bodyPr>
          <a:lstStyle>
            <a:lvl1pPr>
              <a:defRPr lang="tr-TR" sz="2100" cap="all" baseline="0" dirty="0">
                <a:solidFill>
                  <a:srgbClr val="425E23"/>
                </a:solidFill>
                <a:latin typeface="Arial" panose="020B0604020202020204" pitchFamily="34" charset="0"/>
                <a:cs typeface="Arial" panose="020B0604020202020204" pitchFamily="34" charset="0"/>
              </a:defRPr>
            </a:lvl1pPr>
          </a:lstStyle>
          <a:p>
            <a:pPr marR="0" lvl="0" fontAlgn="auto">
              <a:spcAft>
                <a:spcPts val="0"/>
              </a:spcAft>
              <a:buClrTx/>
              <a:buSzTx/>
              <a:tabLst/>
            </a:pPr>
            <a:r>
              <a:rPr lang="tr-TR" dirty="0" smtClean="0"/>
              <a:t>Öğretim üyesi adı-soyadı</a:t>
            </a:r>
            <a:endParaRPr lang="tr-TR" dirty="0"/>
          </a:p>
        </p:txBody>
      </p:sp>
    </p:spTree>
    <p:extLst>
      <p:ext uri="{BB962C8B-B14F-4D97-AF65-F5344CB8AC3E}">
        <p14:creationId xmlns="" xmlns:p14="http://schemas.microsoft.com/office/powerpoint/2010/main" val="8201909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İçindekiler">
    <p:spTree>
      <p:nvGrpSpPr>
        <p:cNvPr id="1" name=""/>
        <p:cNvGrpSpPr/>
        <p:nvPr/>
      </p:nvGrpSpPr>
      <p:grpSpPr>
        <a:xfrm>
          <a:off x="0" y="0"/>
          <a:ext cx="0" cy="0"/>
          <a:chOff x="0" y="0"/>
          <a:chExt cx="0" cy="0"/>
        </a:xfrm>
      </p:grpSpPr>
      <p:pic>
        <p:nvPicPr>
          <p:cNvPr id="9" name="Picture 4" descr="Untitled-2-05.pn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7962901" y="82550"/>
            <a:ext cx="1016000" cy="1016000"/>
          </a:xfrm>
          <a:prstGeom prst="rect">
            <a:avLst/>
          </a:prstGeom>
        </p:spPr>
      </p:pic>
      <p:sp>
        <p:nvSpPr>
          <p:cNvPr id="10"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1" name="Rectangle 7"/>
          <p:cNvSpPr/>
          <p:nvPr userDrawn="1"/>
        </p:nvSpPr>
        <p:spPr>
          <a:xfrm>
            <a:off x="0" y="1579847"/>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6" name="Unvan 15"/>
          <p:cNvSpPr>
            <a:spLocks noGrp="1"/>
          </p:cNvSpPr>
          <p:nvPr>
            <p:ph type="title" hasCustomPrompt="1"/>
          </p:nvPr>
        </p:nvSpPr>
        <p:spPr>
          <a:xfrm>
            <a:off x="389118" y="946945"/>
            <a:ext cx="7626002" cy="584775"/>
          </a:xfrm>
        </p:spPr>
        <p:txBody>
          <a:bodyPr wrap="square" anchor="b">
            <a:spAutoFit/>
          </a:bodyPr>
          <a:lstStyle>
            <a:lvl1pPr>
              <a:lnSpc>
                <a:spcPct val="100000"/>
              </a:lnSpc>
              <a:defRPr sz="3200">
                <a:solidFill>
                  <a:srgbClr val="435E23"/>
                </a:solidFill>
                <a:latin typeface="Arial" panose="020B0604020202020204" pitchFamily="34" charset="0"/>
                <a:cs typeface="Arial" panose="020B0604020202020204" pitchFamily="34" charset="0"/>
              </a:defRPr>
            </a:lvl1pPr>
          </a:lstStyle>
          <a:p>
            <a:r>
              <a:rPr lang="tr-TR" dirty="0" smtClean="0"/>
              <a:t>Dersin Bölüm Başlığını Yazınız</a:t>
            </a:r>
            <a:endParaRPr lang="tr-TR" dirty="0"/>
          </a:p>
        </p:txBody>
      </p:sp>
      <p:sp>
        <p:nvSpPr>
          <p:cNvPr id="12" name="Content Placeholder 2"/>
          <p:cNvSpPr>
            <a:spLocks noGrp="1"/>
          </p:cNvSpPr>
          <p:nvPr>
            <p:ph sz="quarter" idx="10" hasCustomPrompt="1"/>
          </p:nvPr>
        </p:nvSpPr>
        <p:spPr>
          <a:xfrm>
            <a:off x="174691" y="1795382"/>
            <a:ext cx="8826434" cy="4513343"/>
          </a:xfrm>
        </p:spPr>
        <p:txBody>
          <a:bodyPr vert="horz" wrap="square" lIns="91440" tIns="45720" rIns="91440" bIns="45720" rtlCol="0" anchor="t" anchorCtr="0">
            <a:normAutofit/>
          </a:bodyPr>
          <a:lstStyle>
            <a:lvl1pPr algn="l">
              <a:buFont typeface="Arial" panose="020B0604020202020204" pitchFamily="34" charset="0"/>
              <a:buChar char="•"/>
              <a:defRPr lang="tr-TR" sz="2200" baseline="0" dirty="0">
                <a:solidFill>
                  <a:schemeClr val="tx1">
                    <a:lumMod val="65000"/>
                    <a:lumOff val="35000"/>
                  </a:schemeClr>
                </a:solidFill>
                <a:latin typeface="Arial" panose="020B0604020202020204" pitchFamily="34" charset="0"/>
                <a:cs typeface="Arial" panose="020B0604020202020204" pitchFamily="34" charset="0"/>
              </a:defRPr>
            </a:lvl1pPr>
          </a:lstStyle>
          <a:p>
            <a:pPr marL="342900" lvl="0" indent="-342900" algn="l">
              <a:lnSpc>
                <a:spcPct val="120000"/>
              </a:lnSpc>
            </a:pPr>
            <a:r>
              <a:rPr lang="tr-TR" dirty="0" smtClean="0"/>
              <a:t>Konu başlığı</a:t>
            </a:r>
          </a:p>
          <a:p>
            <a:pPr marL="342900" lvl="0" indent="-342900" algn="l">
              <a:lnSpc>
                <a:spcPct val="120000"/>
              </a:lnSpc>
            </a:pPr>
            <a:r>
              <a:rPr lang="tr-TR" dirty="0" smtClean="0"/>
              <a:t>Konu başlığı</a:t>
            </a:r>
          </a:p>
          <a:p>
            <a:pPr marL="342900" lvl="0" indent="-342900" algn="l">
              <a:lnSpc>
                <a:spcPct val="120000"/>
              </a:lnSpc>
            </a:pPr>
            <a:r>
              <a:rPr lang="tr-TR" dirty="0" smtClean="0"/>
              <a:t>Konu başlığı</a:t>
            </a:r>
          </a:p>
          <a:p>
            <a:pPr marL="342900" lvl="0" indent="-342900" algn="l">
              <a:lnSpc>
                <a:spcPct val="120000"/>
              </a:lnSpc>
            </a:pPr>
            <a:r>
              <a:rPr lang="tr-TR" dirty="0" smtClean="0"/>
              <a:t>Konu başlığı</a:t>
            </a:r>
          </a:p>
          <a:p>
            <a:pPr marL="342900" lvl="0" indent="-342900" algn="l">
              <a:lnSpc>
                <a:spcPct val="120000"/>
              </a:lnSpc>
            </a:pPr>
            <a:endParaRPr lang="tr-TR" dirty="0"/>
          </a:p>
        </p:txBody>
      </p:sp>
      <p:sp>
        <p:nvSpPr>
          <p:cNvPr id="14" name="Slide Number Placeholder 6"/>
          <p:cNvSpPr>
            <a:spLocks noGrp="1"/>
          </p:cNvSpPr>
          <p:nvPr>
            <p:ph type="sldNum" sz="quarter" idx="13"/>
          </p:nvPr>
        </p:nvSpPr>
        <p:spPr>
          <a:xfrm>
            <a:off x="8442542" y="6356351"/>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cxnSp>
        <p:nvCxnSpPr>
          <p:cNvPr id="8" name="Straight Connector 7"/>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 xmlns:p14="http://schemas.microsoft.com/office/powerpoint/2010/main" val="2102983619"/>
      </p:ext>
    </p:extLst>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1" pos="90" userDrawn="1">
          <p15:clr>
            <a:srgbClr val="FBAE40"/>
          </p15:clr>
        </p15:guide>
        <p15:guide id="2" pos="567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Başlik+Metin">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Slide Number Placeholder 6"/>
          <p:cNvSpPr>
            <a:spLocks noGrp="1"/>
          </p:cNvSpPr>
          <p:nvPr>
            <p:ph type="sldNum" sz="quarter" idx="13"/>
          </p:nvPr>
        </p:nvSpPr>
        <p:spPr>
          <a:xfrm>
            <a:off x="8442542" y="6356351"/>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10" name="Text Placeholder 2"/>
          <p:cNvSpPr>
            <a:spLocks noGrp="1"/>
          </p:cNvSpPr>
          <p:nvPr>
            <p:ph type="body" sz="quarter" idx="14" hasCustomPrompt="1"/>
          </p:nvPr>
        </p:nvSpPr>
        <p:spPr>
          <a:xfrm>
            <a:off x="180000" y="1136469"/>
            <a:ext cx="8805998" cy="5172257"/>
          </a:xfrm>
        </p:spPr>
        <p:txBody>
          <a:bodyPr vert="horz" lIns="91440" tIns="45720" rIns="91440" bIns="45720" rtlCol="0" anchor="t">
            <a:normAutofit/>
          </a:bodyPr>
          <a:lstStyle>
            <a:lvl1pPr marL="0" marR="0" indent="0" algn="l" defTabSz="914400" rtl="0" eaLnBrk="1" fontAlgn="auto" latinLnBrk="0" hangingPunct="1">
              <a:lnSpc>
                <a:spcPct val="100000"/>
              </a:lnSpc>
              <a:spcBef>
                <a:spcPts val="1000"/>
              </a:spcBef>
              <a:spcAft>
                <a:spcPts val="0"/>
              </a:spcAft>
              <a:buClrTx/>
              <a:buSzTx/>
              <a:buFontTx/>
              <a:buNone/>
              <a:tabLst/>
              <a:defRPr lang="tr-TR" sz="2200" baseline="0">
                <a:solidFill>
                  <a:schemeClr val="tx1">
                    <a:lumMod val="65000"/>
                    <a:lumOff val="3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50000"/>
              </a:lnSpc>
              <a:spcBef>
                <a:spcPts val="1000"/>
              </a:spcBef>
              <a:spcAft>
                <a:spcPts val="0"/>
              </a:spcAft>
              <a:buClrTx/>
              <a:buSzTx/>
              <a:buFontTx/>
              <a:buNone/>
              <a:tabLst/>
              <a:defRPr/>
            </a:pPr>
            <a:r>
              <a:rPr lang="tr-TR" dirty="0" smtClean="0"/>
              <a:t>İçeriğiniz için bu alanı kullanabilirsiniz.</a:t>
            </a:r>
          </a:p>
          <a:p>
            <a:pPr marL="0" marR="0" lvl="0" indent="0" algn="l" defTabSz="914400" rtl="0" eaLnBrk="1" fontAlgn="auto" latinLnBrk="0" hangingPunct="1">
              <a:lnSpc>
                <a:spcPct val="150000"/>
              </a:lnSpc>
              <a:spcBef>
                <a:spcPts val="1000"/>
              </a:spcBef>
              <a:spcAft>
                <a:spcPts val="0"/>
              </a:spcAft>
              <a:buClrTx/>
              <a:buSzTx/>
              <a:buFontTx/>
              <a:buNone/>
              <a:tabLst/>
              <a:defRPr/>
            </a:pPr>
            <a:endParaRPr lang="tr-TR" dirty="0" smtClean="0"/>
          </a:p>
        </p:txBody>
      </p:sp>
      <p:sp>
        <p:nvSpPr>
          <p:cNvPr id="5" name="Text Placeholder 4"/>
          <p:cNvSpPr>
            <a:spLocks noGrp="1" noChangeAspect="1"/>
          </p:cNvSpPr>
          <p:nvPr>
            <p:ph type="body" sz="quarter" idx="15" hasCustomPrompt="1"/>
          </p:nvPr>
        </p:nvSpPr>
        <p:spPr>
          <a:xfrm>
            <a:off x="179999" y="496800"/>
            <a:ext cx="7675200" cy="583200"/>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9" name="Straight Connector 8"/>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1" name="Straight Connector 10"/>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 xmlns:p14="http://schemas.microsoft.com/office/powerpoint/2010/main" val="177827747"/>
      </p:ext>
    </p:extLst>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1" pos="5670">
          <p15:clr>
            <a:srgbClr val="FBAE40"/>
          </p15:clr>
        </p15:guide>
        <p15:guide id="4" pos="9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aşlık+Alt Başlık+Metin">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sz="quarter" idx="14" hasCustomPrompt="1"/>
          </p:nvPr>
        </p:nvSpPr>
        <p:spPr>
          <a:xfrm>
            <a:off x="180000" y="1701400"/>
            <a:ext cx="8805998" cy="4607325"/>
          </a:xfrm>
        </p:spPr>
        <p:txBody>
          <a:bodyPr vert="horz" lIns="91440" tIns="45720" rIns="91440" bIns="45720" rtlCol="0" anchor="t">
            <a:normAutofit/>
          </a:bodyPr>
          <a:lstStyle>
            <a:lvl1pPr marL="0" marR="0" indent="0" algn="l" defTabSz="914400" rtl="0" eaLnBrk="1" fontAlgn="auto" latinLnBrk="0" hangingPunct="1">
              <a:lnSpc>
                <a:spcPct val="100000"/>
              </a:lnSpc>
              <a:spcBef>
                <a:spcPts val="1000"/>
              </a:spcBef>
              <a:spcAft>
                <a:spcPts val="0"/>
              </a:spcAft>
              <a:buClrTx/>
              <a:buSzTx/>
              <a:buFontTx/>
              <a:buNone/>
              <a:tabLst/>
              <a:defRPr lang="tr-TR" sz="2200" baseline="0" dirty="0">
                <a:solidFill>
                  <a:schemeClr val="tx1">
                    <a:lumMod val="65000"/>
                    <a:lumOff val="3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50000"/>
              </a:lnSpc>
              <a:spcBef>
                <a:spcPts val="1000"/>
              </a:spcBef>
              <a:spcAft>
                <a:spcPts val="0"/>
              </a:spcAft>
              <a:buClrTx/>
              <a:buSzTx/>
              <a:buFontTx/>
              <a:buNone/>
              <a:tabLst/>
              <a:defRPr/>
            </a:pPr>
            <a:r>
              <a:rPr lang="tr-TR" dirty="0" smtClean="0"/>
              <a:t>İçeriğiniz için bu alanı kullanabilirsiniz.</a:t>
            </a:r>
          </a:p>
        </p:txBody>
      </p:sp>
      <p:sp>
        <p:nvSpPr>
          <p:cNvPr id="9"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10" name="Title 1"/>
          <p:cNvSpPr>
            <a:spLocks noGrp="1" noChangeAspect="1"/>
          </p:cNvSpPr>
          <p:nvPr>
            <p:ph type="title" hasCustomPrompt="1"/>
          </p:nvPr>
        </p:nvSpPr>
        <p:spPr>
          <a:xfrm>
            <a:off x="180000" y="1090800"/>
            <a:ext cx="7674664" cy="526642"/>
          </a:xfrm>
        </p:spPr>
        <p:txBody>
          <a:bodyPr wrap="square">
            <a:spAutoFit/>
          </a:bodyPr>
          <a:lstStyle>
            <a:lvl1pPr algn="l">
              <a:defRPr sz="2400">
                <a:solidFill>
                  <a:srgbClr val="435E23"/>
                </a:solidFill>
              </a:defRPr>
            </a:lvl1pPr>
          </a:lstStyle>
          <a:p>
            <a:pPr>
              <a:lnSpc>
                <a:spcPct val="120000"/>
              </a:lnSpc>
            </a:pPr>
            <a:r>
              <a:rPr lang="tr-TR" sz="2400" dirty="0" smtClean="0">
                <a:solidFill>
                  <a:srgbClr val="435E23"/>
                </a:solidFill>
              </a:rPr>
              <a:t>1.1 Alt Başlık</a:t>
            </a:r>
            <a:endParaRPr lang="tr-TR" sz="2400" dirty="0">
              <a:solidFill>
                <a:srgbClr val="435E23"/>
              </a:solidFill>
            </a:endParaRPr>
          </a:p>
        </p:txBody>
      </p:sp>
      <p:sp>
        <p:nvSpPr>
          <p:cNvPr id="7" name="Text Placeholder 6"/>
          <p:cNvSpPr>
            <a:spLocks noGrp="1" noChangeAspect="1"/>
          </p:cNvSpPr>
          <p:nvPr>
            <p:ph type="body" sz="quarter" idx="15" hasCustomPrompt="1"/>
          </p:nvPr>
        </p:nvSpPr>
        <p:spPr>
          <a:xfrm>
            <a:off x="180000" y="498331"/>
            <a:ext cx="7674664" cy="584775"/>
          </a:xfrm>
        </p:spPr>
        <p:txBody>
          <a:bodyPr anchor="b" anchorCtr="0">
            <a:sp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3200">
                <a:solidFill>
                  <a:srgbClr val="435E23"/>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tr-TR" dirty="0" smtClean="0"/>
              <a:t>Başlık</a:t>
            </a:r>
          </a:p>
        </p:txBody>
      </p:sp>
      <p:cxnSp>
        <p:nvCxnSpPr>
          <p:cNvPr id="11" name="Straight Connector 10"/>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5" name="Straight Connector 14"/>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 xmlns:p14="http://schemas.microsoft.com/office/powerpoint/2010/main" val="23096001"/>
      </p:ext>
    </p:extLst>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2" pos="5670" userDrawn="1">
          <p15:clr>
            <a:srgbClr val="FBAE40"/>
          </p15:clr>
        </p15:guide>
        <p15:guide id="5" pos="9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Başlık + Dik Resim + Metin">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Text Placeholder 2"/>
          <p:cNvSpPr>
            <a:spLocks noGrp="1"/>
          </p:cNvSpPr>
          <p:nvPr>
            <p:ph type="body" sz="quarter" idx="10" hasCustomPrompt="1"/>
          </p:nvPr>
        </p:nvSpPr>
        <p:spPr>
          <a:xfrm>
            <a:off x="5316584" y="1090800"/>
            <a:ext cx="3660178" cy="5105034"/>
          </a:xfrm>
          <a:noFill/>
        </p:spPr>
        <p:txBody>
          <a:bodyPr anchor="t">
            <a:normAutofit/>
          </a:bodyPr>
          <a:lstStyle>
            <a:lvl1pPr algn="l">
              <a:buFontTx/>
              <a:buNone/>
              <a:defRPr sz="210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tr-TR" dirty="0" smtClean="0"/>
              <a:t>İçeriğiniz için bu alanı yazabilirsiniz.</a:t>
            </a:r>
            <a:endParaRPr lang="tr-TR" dirty="0"/>
          </a:p>
        </p:txBody>
      </p:sp>
      <p:sp>
        <p:nvSpPr>
          <p:cNvPr id="3" name="Picture Placeholder 2"/>
          <p:cNvSpPr>
            <a:spLocks noGrp="1" noChangeAspect="1"/>
          </p:cNvSpPr>
          <p:nvPr>
            <p:ph type="pic" sz="quarter" idx="14" hasCustomPrompt="1"/>
          </p:nvPr>
        </p:nvSpPr>
        <p:spPr>
          <a:xfrm>
            <a:off x="179388" y="1090800"/>
            <a:ext cx="4927600" cy="4640544"/>
          </a:xfrm>
        </p:spPr>
        <p:txBody>
          <a:bodyPr/>
          <a:lstStyle>
            <a:lvl1pPr>
              <a:defRPr/>
            </a:lvl1pPr>
          </a:lstStyle>
          <a:p>
            <a:r>
              <a:rPr lang="tr-TR" smtClean="0"/>
              <a:t>Görsel</a:t>
            </a:r>
            <a:endParaRPr lang="tr-TR"/>
          </a:p>
        </p:txBody>
      </p:sp>
      <p:sp>
        <p:nvSpPr>
          <p:cNvPr id="15" name="Text Placeholder 4"/>
          <p:cNvSpPr>
            <a:spLocks noGrp="1"/>
          </p:cNvSpPr>
          <p:nvPr>
            <p:ph type="body" sz="quarter" idx="15" hasCustomPrompt="1"/>
          </p:nvPr>
        </p:nvSpPr>
        <p:spPr>
          <a:xfrm>
            <a:off x="179387" y="5756564"/>
            <a:ext cx="4925101" cy="480586"/>
          </a:xfrm>
          <a:noFill/>
        </p:spPr>
        <p:txBody>
          <a:bodyPr>
            <a:noAutofit/>
          </a:bodyPr>
          <a:lstStyle>
            <a:lvl1pPr algn="l">
              <a:buFontTx/>
              <a:buNone/>
              <a:defRPr sz="1800" baseline="0">
                <a:solidFill>
                  <a:schemeClr val="bg2">
                    <a:lumMod val="50000"/>
                  </a:schemeClr>
                </a:solidFill>
                <a:latin typeface="Arial" panose="020B0604020202020204" pitchFamily="34" charset="0"/>
                <a:cs typeface="Arial" panose="020B0604020202020204" pitchFamily="34" charset="0"/>
              </a:defRPr>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tr-TR" sz="2200" dirty="0" smtClean="0">
                <a:latin typeface="Arial" panose="020B0604020202020204" pitchFamily="34" charset="0"/>
                <a:cs typeface="Arial" panose="020B0604020202020204" pitchFamily="34" charset="0"/>
              </a:rPr>
              <a:t>Görselin etiket bilgisini yazınız.</a:t>
            </a:r>
            <a:endParaRPr lang="tr-TR" dirty="0"/>
          </a:p>
        </p:txBody>
      </p:sp>
      <p:sp>
        <p:nvSpPr>
          <p:cNvPr id="18"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6" name="Text Placeholder 5"/>
          <p:cNvSpPr>
            <a:spLocks noGrp="1" noChangeAspect="1"/>
          </p:cNvSpPr>
          <p:nvPr>
            <p:ph type="body" sz="quarter" idx="16" hasCustomPrompt="1"/>
          </p:nvPr>
        </p:nvSpPr>
        <p:spPr>
          <a:xfrm>
            <a:off x="180000" y="496800"/>
            <a:ext cx="7675200" cy="584775"/>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10" name="Straight Connector 9"/>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1" name="Straight Connector 10"/>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 xmlns:p14="http://schemas.microsoft.com/office/powerpoint/2010/main" val="3622806835"/>
      </p:ext>
    </p:extLst>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1" pos="90" userDrawn="1">
          <p15:clr>
            <a:srgbClr val="FBAE40"/>
          </p15:clr>
        </p15:guide>
        <p15:guide id="2" pos="567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Başlık + Resim">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sz="quarter" idx="14"/>
          </p:nvPr>
        </p:nvSpPr>
        <p:spPr>
          <a:xfrm>
            <a:off x="179387" y="1090800"/>
            <a:ext cx="8821737" cy="4619771"/>
          </a:xfrm>
        </p:spPr>
        <p:txBody>
          <a:bodyPr/>
          <a:lstStyle/>
          <a:p>
            <a:endParaRPr lang="tr-TR"/>
          </a:p>
        </p:txBody>
      </p:sp>
      <p:sp>
        <p:nvSpPr>
          <p:cNvPr id="5" name="Text Placeholder 4"/>
          <p:cNvSpPr>
            <a:spLocks noGrp="1"/>
          </p:cNvSpPr>
          <p:nvPr>
            <p:ph type="body" sz="quarter" idx="15" hasCustomPrompt="1"/>
          </p:nvPr>
        </p:nvSpPr>
        <p:spPr>
          <a:xfrm>
            <a:off x="179387" y="5756564"/>
            <a:ext cx="8821738" cy="480586"/>
          </a:xfrm>
          <a:noFill/>
        </p:spPr>
        <p:txBody>
          <a:bodyPr>
            <a:noAutofit/>
          </a:bodyPr>
          <a:lstStyle>
            <a:lvl1pPr algn="l">
              <a:buFontTx/>
              <a:buNone/>
              <a:defRPr sz="1800" baseline="0">
                <a:solidFill>
                  <a:schemeClr val="bg2">
                    <a:lumMod val="50000"/>
                  </a:schemeClr>
                </a:solidFill>
                <a:latin typeface="Arial" panose="020B0604020202020204" pitchFamily="34" charset="0"/>
                <a:cs typeface="Arial" panose="020B0604020202020204" pitchFamily="34" charset="0"/>
              </a:defRPr>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tr-TR" sz="2200" dirty="0" smtClean="0">
                <a:latin typeface="Arial" panose="020B0604020202020204" pitchFamily="34" charset="0"/>
                <a:cs typeface="Arial" panose="020B0604020202020204" pitchFamily="34" charset="0"/>
              </a:rPr>
              <a:t>Görselin etiket bilgisini yazınız.</a:t>
            </a:r>
            <a:endParaRPr lang="tr-TR" dirty="0"/>
          </a:p>
        </p:txBody>
      </p:sp>
      <p:sp>
        <p:nvSpPr>
          <p:cNvPr id="9"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4" name="Text Placeholder 3"/>
          <p:cNvSpPr>
            <a:spLocks noGrp="1" noChangeAspect="1"/>
          </p:cNvSpPr>
          <p:nvPr>
            <p:ph type="body" sz="quarter" idx="16" hasCustomPrompt="1"/>
          </p:nvPr>
        </p:nvSpPr>
        <p:spPr>
          <a:xfrm>
            <a:off x="180000" y="496800"/>
            <a:ext cx="7675200" cy="583200"/>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10" name="Straight Connector 9"/>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1" name="Straight Connector 10"/>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 xmlns:p14="http://schemas.microsoft.com/office/powerpoint/2010/main" val="3563323628"/>
      </p:ext>
    </p:extLst>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1" pos="90" userDrawn="1">
          <p15:clr>
            <a:srgbClr val="FBAE40"/>
          </p15:clr>
        </p15:guide>
        <p15:guide id="2" pos="567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Başlık + Liste">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sz="quarter" idx="14" hasCustomPrompt="1"/>
          </p:nvPr>
        </p:nvSpPr>
        <p:spPr>
          <a:xfrm>
            <a:off x="180000" y="1090800"/>
            <a:ext cx="8805998" cy="5158423"/>
          </a:xfrm>
        </p:spPr>
        <p:txBody>
          <a:bodyPr vert="horz" lIns="91440" tIns="45720" rIns="91440" bIns="45720" rtlCol="0" anchor="t">
            <a:normAutofit/>
          </a:bodyPr>
          <a:lstStyle>
            <a:lvl1pPr marL="342900" marR="0" indent="-3429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lang="tr-TR" sz="2200" baseline="0" dirty="0">
                <a:solidFill>
                  <a:schemeClr val="tx1">
                    <a:lumMod val="65000"/>
                    <a:lumOff val="3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1</a:t>
            </a:r>
          </a:p>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2</a:t>
            </a:r>
          </a:p>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3</a:t>
            </a:r>
          </a:p>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4</a:t>
            </a:r>
          </a:p>
        </p:txBody>
      </p:sp>
      <p:sp>
        <p:nvSpPr>
          <p:cNvPr id="8"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11" name="Text Placeholder 10"/>
          <p:cNvSpPr>
            <a:spLocks noGrp="1" noChangeAspect="1"/>
          </p:cNvSpPr>
          <p:nvPr>
            <p:ph type="body" sz="quarter" idx="15" hasCustomPrompt="1"/>
          </p:nvPr>
        </p:nvSpPr>
        <p:spPr>
          <a:xfrm>
            <a:off x="180000" y="496799"/>
            <a:ext cx="7675200" cy="583200"/>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9" name="Straight Connector 8"/>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0" name="Straight Connector 9"/>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 xmlns:p14="http://schemas.microsoft.com/office/powerpoint/2010/main" val="3685015498"/>
      </p:ext>
    </p:extLst>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1" pos="5670">
          <p15:clr>
            <a:srgbClr val="FBAE40"/>
          </p15:clr>
        </p15:guide>
        <p15:guide id="4" pos="9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Arka Kapak">
    <p:spTree>
      <p:nvGrpSpPr>
        <p:cNvPr id="1" name=""/>
        <p:cNvGrpSpPr/>
        <p:nvPr/>
      </p:nvGrpSpPr>
      <p:grpSpPr>
        <a:xfrm>
          <a:off x="0" y="0"/>
          <a:ext cx="0" cy="0"/>
          <a:chOff x="0" y="0"/>
          <a:chExt cx="0" cy="0"/>
        </a:xfrm>
      </p:grpSpPr>
      <p:pic>
        <p:nvPicPr>
          <p:cNvPr id="3" name="Picture 2" descr="AUZEF LOGO-02.png"/>
          <p:cNvPicPr>
            <a:picLocks noChangeAspect="1"/>
          </p:cNvPicPr>
          <p:nvPr userDrawn="1"/>
        </p:nvPicPr>
        <p:blipFill>
          <a:blip r:embed="rId2" cstate="email">
            <a:extLst>
              <a:ext uri="{28A0092B-C50C-407E-A947-70E740481C1C}">
                <a14:useLocalDpi xmlns="" xmlns:a14="http://schemas.microsoft.com/office/drawing/2010/main" val="0"/>
              </a:ext>
            </a:extLst>
          </a:blip>
          <a:stretch>
            <a:fillRect/>
          </a:stretch>
        </p:blipFill>
        <p:spPr>
          <a:xfrm>
            <a:off x="3396932" y="1110932"/>
            <a:ext cx="2521587" cy="2521587"/>
          </a:xfrm>
          <a:prstGeom prst="rect">
            <a:avLst/>
          </a:prstGeom>
        </p:spPr>
      </p:pic>
      <p:sp>
        <p:nvSpPr>
          <p:cNvPr id="4" name="TextBox 3"/>
          <p:cNvSpPr txBox="1"/>
          <p:nvPr userDrawn="1"/>
        </p:nvSpPr>
        <p:spPr>
          <a:xfrm>
            <a:off x="2579552" y="4472578"/>
            <a:ext cx="4216400" cy="439056"/>
          </a:xfrm>
          <a:prstGeom prst="rect">
            <a:avLst/>
          </a:prstGeom>
        </p:spPr>
        <p:txBody>
          <a:bodyPr vert="horz" wrap="square" lIns="91440" tIns="45720" rIns="91440" bIns="45720" rtlCol="0" anchor="t" anchorCtr="0">
            <a:normAutofit/>
          </a:bodyPr>
          <a:lstStyle/>
          <a:p>
            <a:pPr algn="ctr">
              <a:lnSpc>
                <a:spcPct val="110000"/>
              </a:lnSpc>
            </a:pPr>
            <a:r>
              <a:rPr lang="tr-TR" smtClean="0">
                <a:solidFill>
                  <a:schemeClr val="bg2">
                    <a:lumMod val="50000"/>
                  </a:schemeClr>
                </a:solidFill>
                <a:latin typeface="+mj-lt"/>
              </a:rPr>
              <a:t>auzef.istanbul.edu.tr</a:t>
            </a:r>
            <a:endParaRPr lang="tr-TR">
              <a:solidFill>
                <a:schemeClr val="bg2">
                  <a:lumMod val="50000"/>
                </a:schemeClr>
              </a:solidFill>
              <a:latin typeface="+mj-lt"/>
            </a:endParaRPr>
          </a:p>
          <a:p>
            <a:pPr algn="ctr">
              <a:lnSpc>
                <a:spcPct val="110000"/>
              </a:lnSpc>
            </a:pPr>
            <a:endParaRPr lang="tr-TR">
              <a:solidFill>
                <a:schemeClr val="bg2">
                  <a:lumMod val="50000"/>
                </a:schemeClr>
              </a:solidFill>
              <a:latin typeface="+mj-lt"/>
            </a:endParaRPr>
          </a:p>
        </p:txBody>
      </p:sp>
      <p:cxnSp>
        <p:nvCxnSpPr>
          <p:cNvPr id="5" name="Straight Connector 4"/>
          <p:cNvCxnSpPr/>
          <p:nvPr userDrawn="1"/>
        </p:nvCxnSpPr>
        <p:spPr>
          <a:xfrm>
            <a:off x="1485900" y="4978400"/>
            <a:ext cx="6604000"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a:off x="1485900" y="4381500"/>
            <a:ext cx="6604000"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1802157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366442"/>
            <a:ext cx="7886700" cy="1325563"/>
          </a:xfrm>
          <a:prstGeom prst="rect">
            <a:avLst/>
          </a:prstGeom>
        </p:spPr>
        <p:txBody>
          <a:bodyPr vert="horz" lIns="91440" tIns="45720" rIns="91440" bIns="45720" rtlCol="0" anchor="ctr">
            <a:noAutofit/>
          </a:bodyPr>
          <a:lstStyle/>
          <a:p>
            <a:r>
              <a:rPr lang="tr-TR" sz="2300" b="1" dirty="0" smtClean="0">
                <a:solidFill>
                  <a:srgbClr val="425E23"/>
                </a:solidFill>
              </a:rPr>
              <a:t>İSTANBUL ÜNİVERSİTESİ AÇIK VE UZAKTAN EĞİTİM FAKÜLTESİ</a:t>
            </a:r>
            <a:br>
              <a:rPr lang="tr-TR" sz="2300" b="1" dirty="0" smtClean="0">
                <a:solidFill>
                  <a:srgbClr val="425E23"/>
                </a:solidFill>
              </a:rPr>
            </a:br>
            <a:r>
              <a:rPr lang="tr-TR" sz="2300" b="1" dirty="0" smtClean="0">
                <a:solidFill>
                  <a:srgbClr val="425E23"/>
                </a:solidFill>
              </a:rPr>
              <a:t/>
            </a:r>
            <a:br>
              <a:rPr lang="tr-TR" sz="2300" b="1" dirty="0" smtClean="0">
                <a:solidFill>
                  <a:srgbClr val="425E23"/>
                </a:solidFill>
              </a:rPr>
            </a:br>
            <a:r>
              <a:rPr lang="en-US" sz="2400" b="1" dirty="0" smtClean="0">
                <a:solidFill>
                  <a:srgbClr val="425E23"/>
                </a:solidFill>
              </a:rPr>
              <a:t>PROGRAM ADI</a:t>
            </a:r>
            <a:endParaRPr lang="en-US" dirty="0"/>
          </a:p>
        </p:txBody>
      </p:sp>
      <p:sp>
        <p:nvSpPr>
          <p:cNvPr id="3" name="Text Placeholder 2"/>
          <p:cNvSpPr>
            <a:spLocks noGrp="1"/>
          </p:cNvSpPr>
          <p:nvPr>
            <p:ph type="body" idx="1"/>
          </p:nvPr>
        </p:nvSpPr>
        <p:spPr>
          <a:xfrm>
            <a:off x="628650" y="3717055"/>
            <a:ext cx="7886700" cy="1355986"/>
          </a:xfrm>
          <a:prstGeom prst="rect">
            <a:avLst/>
          </a:prstGeom>
        </p:spPr>
        <p:txBody>
          <a:bodyPr vert="horz" lIns="91440" tIns="45720" rIns="91440" bIns="45720" rtlCol="0" anchor="ctr">
            <a:normAutofit/>
          </a:bodyPr>
          <a:lstStyle/>
          <a:p>
            <a:pPr algn="ctr"/>
            <a:r>
              <a:rPr lang="en-US" sz="2400" dirty="0" smtClean="0">
                <a:solidFill>
                  <a:srgbClr val="425E23"/>
                </a:solidFill>
              </a:rPr>
              <a:t>DERS ADI</a:t>
            </a:r>
            <a:endParaRPr lang="tr-TR" sz="2400" dirty="0" smtClean="0">
              <a:solidFill>
                <a:srgbClr val="425E23"/>
              </a:solidFill>
            </a:endParaRPr>
          </a:p>
          <a:p>
            <a:pPr algn="ctr"/>
            <a:r>
              <a:rPr lang="en-US" sz="2400" dirty="0" err="1" smtClean="0">
                <a:solidFill>
                  <a:srgbClr val="425E23"/>
                </a:solidFill>
              </a:rPr>
              <a:t>Öğretim</a:t>
            </a:r>
            <a:r>
              <a:rPr lang="en-US" sz="2400" dirty="0" smtClean="0">
                <a:solidFill>
                  <a:srgbClr val="425E23"/>
                </a:solidFill>
              </a:rPr>
              <a:t> </a:t>
            </a:r>
            <a:r>
              <a:rPr lang="en-US" sz="2400" dirty="0" err="1" smtClean="0">
                <a:solidFill>
                  <a:srgbClr val="425E23"/>
                </a:solidFill>
              </a:rPr>
              <a:t>üyesi</a:t>
            </a:r>
            <a:r>
              <a:rPr lang="en-US" sz="2400" dirty="0" smtClean="0">
                <a:solidFill>
                  <a:srgbClr val="425E23"/>
                </a:solidFill>
              </a:rPr>
              <a:t> </a:t>
            </a:r>
            <a:r>
              <a:rPr lang="en-US" sz="2400" dirty="0" err="1" smtClean="0">
                <a:solidFill>
                  <a:srgbClr val="425E23"/>
                </a:solidFill>
              </a:rPr>
              <a:t>adı-soyadı</a:t>
            </a:r>
            <a:endParaRPr lang="en-US" sz="2400" dirty="0" smtClean="0">
              <a:solidFill>
                <a:srgbClr val="425E23"/>
              </a:solidFill>
            </a:endParaRPr>
          </a:p>
        </p:txBody>
      </p:sp>
    </p:spTree>
    <p:extLst>
      <p:ext uri="{BB962C8B-B14F-4D97-AF65-F5344CB8AC3E}">
        <p14:creationId xmlns="" xmlns:p14="http://schemas.microsoft.com/office/powerpoint/2010/main" val="1909762180"/>
      </p:ext>
    </p:extLst>
  </p:cSld>
  <p:clrMap bg1="lt1" tx1="dk1" bg2="lt2" tx2="dk2" accent1="accent1" accent2="accent2" accent3="accent3" accent4="accent4" accent5="accent5" accent6="accent6" hlink="hlink" folHlink="folHlink"/>
  <p:sldLayoutIdLst>
    <p:sldLayoutId id="2147483663" r:id="rId1"/>
    <p:sldLayoutId id="2147483662" r:id="rId2"/>
    <p:sldLayoutId id="2147483668" r:id="rId3"/>
    <p:sldLayoutId id="2147483661" r:id="rId4"/>
    <p:sldLayoutId id="2147483664" r:id="rId5"/>
    <p:sldLayoutId id="2147483665" r:id="rId6"/>
    <p:sldLayoutId id="2147483666" r:id="rId7"/>
    <p:sldLayoutId id="2147483667" r:id="rId8"/>
  </p:sldLayoutIdLst>
  <p:timing>
    <p:tnLst>
      <p:par>
        <p:cTn id="1" dur="indefinite" restart="never" nodeType="tmRoot"/>
      </p:par>
    </p:tnLst>
  </p:timing>
  <p:hf hdr="0" ftr="0" dt="0"/>
  <p:txStyles>
    <p:titleStyle>
      <a:lvl1pPr algn="ctr" defTabSz="914400" rtl="0" eaLnBrk="1" latinLnBrk="0" hangingPunct="1">
        <a:lnSpc>
          <a:spcPct val="90000"/>
        </a:lnSpc>
        <a:spcBef>
          <a:spcPct val="0"/>
        </a:spcBef>
        <a:buNone/>
        <a:defRPr sz="2200" kern="1200">
          <a:solidFill>
            <a:schemeClr val="accent6"/>
          </a:solidFill>
          <a:latin typeface="Arial" panose="020B0604020202020204" pitchFamily="34" charset="0"/>
          <a:ea typeface="+mj-ea"/>
          <a:cs typeface="Arial" panose="020B0604020202020204" pitchFamily="34" charset="0"/>
        </a:defRPr>
      </a:lvl1pPr>
    </p:titleStyle>
    <p:bodyStyle>
      <a:lvl1pPr marL="0" indent="0" algn="ctr" defTabSz="914400" rtl="0" eaLnBrk="1" latinLnBrk="0" hangingPunct="1">
        <a:lnSpc>
          <a:spcPct val="15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p:txBody>
          <a:bodyPr/>
          <a:lstStyle/>
          <a:p>
            <a:r>
              <a:rPr lang="tr-TR" dirty="0" smtClean="0"/>
              <a:t>Ortak dersler</a:t>
            </a:r>
            <a:endParaRPr lang="tr-TR" dirty="0"/>
          </a:p>
        </p:txBody>
      </p:sp>
      <p:sp>
        <p:nvSpPr>
          <p:cNvPr id="6" name="Text Placeholder 5"/>
          <p:cNvSpPr>
            <a:spLocks noGrp="1"/>
          </p:cNvSpPr>
          <p:nvPr>
            <p:ph type="body" sz="quarter" idx="14"/>
          </p:nvPr>
        </p:nvSpPr>
        <p:spPr/>
        <p:txBody>
          <a:bodyPr/>
          <a:lstStyle/>
          <a:p>
            <a:r>
              <a:rPr lang="tr-TR" dirty="0" smtClean="0"/>
              <a:t>Atatürk İLKELERİ VE İNKILAP Tarihi I(3.hafta)</a:t>
            </a:r>
            <a:endParaRPr lang="tr-TR" dirty="0"/>
          </a:p>
        </p:txBody>
      </p:sp>
      <p:sp>
        <p:nvSpPr>
          <p:cNvPr id="7" name="Text Placeholder 6"/>
          <p:cNvSpPr>
            <a:spLocks noGrp="1"/>
          </p:cNvSpPr>
          <p:nvPr>
            <p:ph type="body" sz="quarter" idx="15"/>
          </p:nvPr>
        </p:nvSpPr>
        <p:spPr/>
        <p:txBody>
          <a:bodyPr/>
          <a:lstStyle/>
          <a:p>
            <a:r>
              <a:rPr lang="tr-TR" dirty="0" smtClean="0"/>
              <a:t>Prof. Dr. Cezmi </a:t>
            </a:r>
            <a:r>
              <a:rPr lang="tr-TR" dirty="0" err="1" smtClean="0"/>
              <a:t>eraslan</a:t>
            </a:r>
            <a:endParaRPr lang="tr-TR" dirty="0"/>
          </a:p>
        </p:txBody>
      </p:sp>
    </p:spTree>
    <p:extLst>
      <p:ext uri="{BB962C8B-B14F-4D97-AF65-F5344CB8AC3E}">
        <p14:creationId xmlns="" xmlns:p14="http://schemas.microsoft.com/office/powerpoint/2010/main" val="14602859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normAutofit fontScale="77500" lnSpcReduction="20000"/>
          </a:bodyPr>
          <a:lstStyle/>
          <a:p>
            <a:pPr marL="342900" indent="-342900" algn="just">
              <a:buFont typeface="Arial" panose="020B0604020202020204" pitchFamily="34" charset="0"/>
              <a:buChar char="•"/>
            </a:pPr>
            <a:r>
              <a:rPr lang="tr-TR" sz="2600" dirty="0" smtClean="0">
                <a:latin typeface="Times New Roman" panose="02020603050405020304" pitchFamily="18" charset="0"/>
                <a:cs typeface="Times New Roman" panose="02020603050405020304" pitchFamily="18" charset="0"/>
              </a:rPr>
              <a:t>İngiltere ve Almanya’nın girişimiyle Berlin’de </a:t>
            </a:r>
            <a:r>
              <a:rPr lang="tr-TR" sz="2600" dirty="0">
                <a:latin typeface="Times New Roman" panose="02020603050405020304" pitchFamily="18" charset="0"/>
                <a:cs typeface="Times New Roman" panose="02020603050405020304" pitchFamily="18" charset="0"/>
              </a:rPr>
              <a:t>yeni bir konferans </a:t>
            </a:r>
            <a:r>
              <a:rPr lang="tr-TR" sz="2600" dirty="0" smtClean="0">
                <a:latin typeface="Times New Roman" panose="02020603050405020304" pitchFamily="18" charset="0"/>
                <a:cs typeface="Times New Roman" panose="02020603050405020304" pitchFamily="18" charset="0"/>
              </a:rPr>
              <a:t>toplanmıştır.  Burada </a:t>
            </a:r>
            <a:r>
              <a:rPr lang="tr-TR" sz="2600" dirty="0">
                <a:latin typeface="Times New Roman" panose="02020603050405020304" pitchFamily="18" charset="0"/>
                <a:cs typeface="Times New Roman" panose="02020603050405020304" pitchFamily="18" charset="0"/>
              </a:rPr>
              <a:t>İngiltere; üzerinde planlar yaptığı Kıbrıs’ı almış, Almanya da Bulgaristan’ın küçültülmesini sağlayarak Rusya’nın etkisini sınırlandırmaya muvaffak olmuştu. </a:t>
            </a:r>
            <a:endParaRPr lang="tr-TR" sz="26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tr-TR" sz="2600" smtClean="0">
                <a:latin typeface="Times New Roman" panose="02020603050405020304" pitchFamily="18" charset="0"/>
                <a:cs typeface="Times New Roman" panose="02020603050405020304" pitchFamily="18" charset="0"/>
              </a:rPr>
              <a:t>Berlin Antlaşması’yla </a:t>
            </a:r>
            <a:r>
              <a:rPr lang="tr-TR" sz="2600" dirty="0">
                <a:latin typeface="Times New Roman" panose="02020603050405020304" pitchFamily="18" charset="0"/>
                <a:cs typeface="Times New Roman" panose="02020603050405020304" pitchFamily="18" charset="0"/>
              </a:rPr>
              <a:t>Ayastefanos Antlaşması ile kurulan büyük Bulgaristan, İngiltere ve Avusturya Macaristan İmparatorluğu’nun kaygıları giderilecek şekilde parçalara bölünmüştür. Bir prenslik şeklinde yapılandırılan Bulgaristan Tuna Nehri ve Balkan Dağları arasında kalan küçük bir alanla sınırlandırılmıştır. </a:t>
            </a:r>
            <a:endParaRPr lang="tr-TR" sz="26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tr-TR" sz="2600" dirty="0" smtClean="0">
                <a:latin typeface="Times New Roman" panose="02020603050405020304" pitchFamily="18" charset="0"/>
                <a:cs typeface="Times New Roman" panose="02020603050405020304" pitchFamily="18" charset="0"/>
              </a:rPr>
              <a:t>Berlin </a:t>
            </a:r>
            <a:r>
              <a:rPr lang="tr-TR" sz="2600" dirty="0">
                <a:latin typeface="Times New Roman" panose="02020603050405020304" pitchFamily="18" charset="0"/>
                <a:cs typeface="Times New Roman" panose="02020603050405020304" pitchFamily="18" charset="0"/>
              </a:rPr>
              <a:t>Antlaşması ile Bosna-Hersek’in yönetimi Avusturya Macaristan’a bırakılmış, Sırbistan, Karadağ </a:t>
            </a:r>
            <a:r>
              <a:rPr lang="tr-TR" sz="2600">
                <a:latin typeface="Times New Roman" panose="02020603050405020304" pitchFamily="18" charset="0"/>
                <a:cs typeface="Times New Roman" panose="02020603050405020304" pitchFamily="18" charset="0"/>
              </a:rPr>
              <a:t>ve </a:t>
            </a:r>
            <a:r>
              <a:rPr lang="tr-TR" sz="2600" smtClean="0">
                <a:latin typeface="Times New Roman" panose="02020603050405020304" pitchFamily="18" charset="0"/>
                <a:cs typeface="Times New Roman" panose="02020603050405020304" pitchFamily="18" charset="0"/>
              </a:rPr>
              <a:t>Romanya da </a:t>
            </a:r>
            <a:r>
              <a:rPr lang="tr-TR" sz="2600" dirty="0">
                <a:latin typeface="Times New Roman" panose="02020603050405020304" pitchFamily="18" charset="0"/>
                <a:cs typeface="Times New Roman" panose="02020603050405020304" pitchFamily="18" charset="0"/>
              </a:rPr>
              <a:t>resmen bağımsız olmuşlardır. </a:t>
            </a:r>
            <a:r>
              <a:rPr lang="tr-TR" sz="2600" dirty="0" err="1">
                <a:latin typeface="Times New Roman" panose="02020603050405020304" pitchFamily="18" charset="0"/>
                <a:cs typeface="Times New Roman" panose="02020603050405020304" pitchFamily="18" charset="0"/>
              </a:rPr>
              <a:t>Teselya</a:t>
            </a:r>
            <a:r>
              <a:rPr lang="tr-TR" sz="2600" dirty="0">
                <a:latin typeface="Times New Roman" panose="02020603050405020304" pitchFamily="18" charset="0"/>
                <a:cs typeface="Times New Roman" panose="02020603050405020304" pitchFamily="18" charset="0"/>
              </a:rPr>
              <a:t> Yunanistan’a verilmiş, Kars, Ardahan ve Batum Ruslara bırakılmış, Doğu Beyazıt ise Osmanlı Devleti’nde kalmıştır. </a:t>
            </a:r>
            <a:endParaRPr lang="tr-TR" sz="26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tr-TR" sz="2600" dirty="0" smtClean="0">
                <a:latin typeface="Times New Roman" panose="02020603050405020304" pitchFamily="18" charset="0"/>
                <a:cs typeface="Times New Roman" panose="02020603050405020304" pitchFamily="18" charset="0"/>
              </a:rPr>
              <a:t>Doğu </a:t>
            </a:r>
            <a:r>
              <a:rPr lang="tr-TR" sz="2600" dirty="0">
                <a:latin typeface="Times New Roman" panose="02020603050405020304" pitchFamily="18" charset="0"/>
                <a:cs typeface="Times New Roman" panose="02020603050405020304" pitchFamily="18" charset="0"/>
              </a:rPr>
              <a:t>Anadolu’da Ermenilerin yaşadığı vilayetlerde ıslahat yapılması kabul edilmiştir. Bunların dışında Osmanlı Devleti Rusya’ya ağır bir savaş tazminatı ödemeyi de kabul etmiştir</a:t>
            </a:r>
            <a:r>
              <a:rPr lang="tr-TR" sz="2600" dirty="0" smtClean="0">
                <a:latin typeface="Times New Roman" panose="02020603050405020304" pitchFamily="18" charset="0"/>
                <a:cs typeface="Times New Roman" panose="02020603050405020304" pitchFamily="18" charset="0"/>
              </a:rPr>
              <a:t>. Söz konusu tazminatın zaten zor durumda olan Osmanlı maliyesi üzerinde yıkıcı tesirleri olmuştur. </a:t>
            </a:r>
          </a:p>
          <a:p>
            <a:endParaRPr lang="en-US" dirty="0"/>
          </a:p>
        </p:txBody>
      </p:sp>
      <p:sp>
        <p:nvSpPr>
          <p:cNvPr id="3" name="Slide Number Placeholder 2"/>
          <p:cNvSpPr>
            <a:spLocks noGrp="1"/>
          </p:cNvSpPr>
          <p:nvPr>
            <p:ph type="sldNum" sz="quarter" idx="13"/>
          </p:nvPr>
        </p:nvSpPr>
        <p:spPr/>
        <p:txBody>
          <a:bodyPr/>
          <a:lstStyle/>
          <a:p>
            <a:fld id="{8E6AA186-9BDC-43F2-8CB7-BFB6CE2B9968}" type="slidenum">
              <a:rPr lang="tr-TR" smtClean="0"/>
              <a:pPr/>
              <a:t>9</a:t>
            </a:fld>
            <a:endParaRPr lang="tr-TR"/>
          </a:p>
        </p:txBody>
      </p:sp>
      <p:sp>
        <p:nvSpPr>
          <p:cNvPr id="4" name="Title 3"/>
          <p:cNvSpPr>
            <a:spLocks noGrp="1"/>
          </p:cNvSpPr>
          <p:nvPr>
            <p:ph type="title"/>
          </p:nvPr>
        </p:nvSpPr>
        <p:spPr>
          <a:xfrm>
            <a:off x="180000" y="1030955"/>
            <a:ext cx="7674664" cy="646331"/>
          </a:xfrm>
        </p:spPr>
        <p:txBody>
          <a:bodyPr/>
          <a:lstStyle/>
          <a:p>
            <a:r>
              <a:rPr lang="tr-TR" sz="2000" b="1" dirty="0">
                <a:latin typeface="Times New Roman" panose="02020603050405020304" pitchFamily="18" charset="0"/>
                <a:cs typeface="Times New Roman" panose="02020603050405020304" pitchFamily="18" charset="0"/>
              </a:rPr>
              <a:t>3.3. Savaş Esnasında Müslüman Türk Nüfusun Kayıpları Ve Yaşanan </a:t>
            </a:r>
            <a:r>
              <a:rPr lang="tr-TR" sz="2000" b="1" dirty="0" smtClean="0">
                <a:latin typeface="Times New Roman" panose="02020603050405020304" pitchFamily="18" charset="0"/>
                <a:cs typeface="Times New Roman" panose="02020603050405020304" pitchFamily="18" charset="0"/>
              </a:rPr>
              <a:t>Acılar</a:t>
            </a:r>
            <a:endParaRPr lang="en-US" sz="2000"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5"/>
          </p:nvPr>
        </p:nvSpPr>
        <p:spPr>
          <a:xfrm>
            <a:off x="180000" y="5888"/>
            <a:ext cx="7674664"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653722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3"/>
          </p:nvPr>
        </p:nvSpPr>
        <p:spPr/>
        <p:txBody>
          <a:bodyPr/>
          <a:lstStyle/>
          <a:p>
            <a:fld id="{8E6AA186-9BDC-43F2-8CB7-BFB6CE2B9968}" type="slidenum">
              <a:rPr lang="tr-TR" smtClean="0"/>
              <a:pPr/>
              <a:t>10</a:t>
            </a:fld>
            <a:endParaRPr lang="tr-TR"/>
          </a:p>
        </p:txBody>
      </p:sp>
      <p:sp>
        <p:nvSpPr>
          <p:cNvPr id="3" name="Metin Yer Tutucusu 2"/>
          <p:cNvSpPr>
            <a:spLocks noGrp="1"/>
          </p:cNvSpPr>
          <p:nvPr>
            <p:ph type="body" sz="quarter" idx="14"/>
          </p:nvPr>
        </p:nvSpPr>
        <p:spPr>
          <a:xfrm>
            <a:off x="180000" y="1056904"/>
            <a:ext cx="8805998" cy="5415147"/>
          </a:xfrm>
        </p:spPr>
        <p:txBody>
          <a:bodyPr>
            <a:noAutofit/>
          </a:bodyPr>
          <a:lstStyle/>
          <a:p>
            <a:pPr marL="342900" indent="-342900" algn="just">
              <a:spcBef>
                <a:spcPts val="500"/>
              </a:spcBef>
              <a:buFont typeface="Arial" panose="020B0604020202020204" pitchFamily="34" charset="0"/>
              <a:buChar char="•"/>
            </a:pPr>
            <a:r>
              <a:rPr lang="tr-TR" sz="1900" dirty="0">
                <a:latin typeface="Times New Roman" panose="02020603050405020304" pitchFamily="18" charset="0"/>
                <a:cs typeface="Times New Roman" panose="02020603050405020304" pitchFamily="18" charset="0"/>
              </a:rPr>
              <a:t>Tarihlere 93 Harbi olarak geçen büyük yıkımın en büyük etkisi </a:t>
            </a:r>
            <a:r>
              <a:rPr lang="tr-TR" sz="1900" dirty="0" smtClean="0">
                <a:latin typeface="Times New Roman" panose="02020603050405020304" pitchFamily="18" charset="0"/>
                <a:cs typeface="Times New Roman" panose="02020603050405020304" pitchFamily="18" charset="0"/>
              </a:rPr>
              <a:t>Müslüman </a:t>
            </a:r>
            <a:r>
              <a:rPr lang="tr-TR" sz="1900" dirty="0">
                <a:latin typeface="Times New Roman" panose="02020603050405020304" pitchFamily="18" charset="0"/>
                <a:cs typeface="Times New Roman" panose="02020603050405020304" pitchFamily="18" charset="0"/>
              </a:rPr>
              <a:t>nüfus üzerine olmuştur. Bulgaristan’daki Müslüman Türk nüfus ile Ortodoks Hıristiyan nüfus dengesi 93 Harbi </a:t>
            </a:r>
            <a:r>
              <a:rPr lang="tr-TR" sz="1900" dirty="0" smtClean="0">
                <a:latin typeface="Times New Roman" panose="02020603050405020304" pitchFamily="18" charset="0"/>
                <a:cs typeface="Times New Roman" panose="02020603050405020304" pitchFamily="18" charset="0"/>
              </a:rPr>
              <a:t>sonrasında Bulgarlar </a:t>
            </a:r>
            <a:r>
              <a:rPr lang="tr-TR" sz="1900" dirty="0">
                <a:latin typeface="Times New Roman" panose="02020603050405020304" pitchFamily="18" charset="0"/>
                <a:cs typeface="Times New Roman" panose="02020603050405020304" pitchFamily="18" charset="0"/>
              </a:rPr>
              <a:t>lehine değişmiştir. Ruslar ilk ele geçirdikleri Ziştovi’den başlayarak Bulgaristan’da ayak bastıkları her yerde özellikle Kossak süvarileri ve Bulgar çeteleri vasıtasıyla pek çok Türk köyünü yakıp yıkmışlar, kadın ve çocuk ayırt etmeden </a:t>
            </a:r>
            <a:r>
              <a:rPr lang="tr-TR" sz="1900" dirty="0" smtClean="0">
                <a:latin typeface="Times New Roman" panose="02020603050405020304" pitchFamily="18" charset="0"/>
                <a:cs typeface="Times New Roman" panose="02020603050405020304" pitchFamily="18" charset="0"/>
              </a:rPr>
              <a:t>öldürmüşlerdi. Müslüman </a:t>
            </a:r>
            <a:r>
              <a:rPr lang="tr-TR" sz="1900" dirty="0">
                <a:latin typeface="Times New Roman" panose="02020603050405020304" pitchFamily="18" charset="0"/>
                <a:cs typeface="Times New Roman" panose="02020603050405020304" pitchFamily="18" charset="0"/>
              </a:rPr>
              <a:t>Türk halkı, canlarını ve ırzlarını muhafaza edebilmek için her şeylerini terk edip göç </a:t>
            </a:r>
            <a:r>
              <a:rPr lang="tr-TR" sz="1900" dirty="0" smtClean="0">
                <a:latin typeface="Times New Roman" panose="02020603050405020304" pitchFamily="18" charset="0"/>
                <a:cs typeface="Times New Roman" panose="02020603050405020304" pitchFamily="18" charset="0"/>
              </a:rPr>
              <a:t>etmeye başladıklarında göç </a:t>
            </a:r>
            <a:r>
              <a:rPr lang="tr-TR" sz="1900" dirty="0">
                <a:latin typeface="Times New Roman" panose="02020603050405020304" pitchFamily="18" charset="0"/>
                <a:cs typeface="Times New Roman" panose="02020603050405020304" pitchFamily="18" charset="0"/>
              </a:rPr>
              <a:t>yollarında da Bulgar çetelerinin ve Kossak süvarilerinin saldırılarına maruz </a:t>
            </a:r>
            <a:r>
              <a:rPr lang="tr-TR" sz="1900" dirty="0" smtClean="0">
                <a:latin typeface="Times New Roman" panose="02020603050405020304" pitchFamily="18" charset="0"/>
                <a:cs typeface="Times New Roman" panose="02020603050405020304" pitchFamily="18" charset="0"/>
              </a:rPr>
              <a:t>kaldı</a:t>
            </a:r>
            <a:r>
              <a:rPr lang="en-US" sz="1900" dirty="0" smtClean="0">
                <a:latin typeface="Times New Roman" panose="02020603050405020304" pitchFamily="18" charset="0"/>
                <a:cs typeface="Times New Roman" panose="02020603050405020304" pitchFamily="18" charset="0"/>
              </a:rPr>
              <a:t>l</a:t>
            </a:r>
            <a:r>
              <a:rPr lang="tr-TR" sz="1900" dirty="0" smtClean="0">
                <a:latin typeface="Times New Roman" panose="02020603050405020304" pitchFamily="18" charset="0"/>
                <a:cs typeface="Times New Roman" panose="02020603050405020304" pitchFamily="18" charset="0"/>
              </a:rPr>
              <a:t>ar. </a:t>
            </a:r>
            <a:r>
              <a:rPr lang="tr-TR" sz="1900" dirty="0">
                <a:latin typeface="Times New Roman" panose="02020603050405020304" pitchFamily="18" charset="0"/>
                <a:cs typeface="Times New Roman" panose="02020603050405020304" pitchFamily="18" charset="0"/>
              </a:rPr>
              <a:t>Rusya’nın desteği ile Bulgaristan’daki Müslüman Türk nüfusun önemli bir bölümünün </a:t>
            </a:r>
            <a:r>
              <a:rPr lang="tr-TR" sz="1900" dirty="0" smtClean="0">
                <a:latin typeface="Times New Roman" panose="02020603050405020304" pitchFamily="18" charset="0"/>
                <a:cs typeface="Times New Roman" panose="02020603050405020304" pitchFamily="18" charset="0"/>
              </a:rPr>
              <a:t>yok </a:t>
            </a:r>
            <a:r>
              <a:rPr lang="tr-TR" sz="1900" dirty="0">
                <a:latin typeface="Times New Roman" panose="02020603050405020304" pitchFamily="18" charset="0"/>
                <a:cs typeface="Times New Roman" panose="02020603050405020304" pitchFamily="18" charset="0"/>
              </a:rPr>
              <a:t>edilerek </a:t>
            </a:r>
            <a:r>
              <a:rPr lang="tr-TR" sz="1900" dirty="0" smtClean="0">
                <a:latin typeface="Times New Roman" panose="02020603050405020304" pitchFamily="18" charset="0"/>
                <a:cs typeface="Times New Roman" panose="02020603050405020304" pitchFamily="18" charset="0"/>
              </a:rPr>
              <a:t>Bulgar </a:t>
            </a:r>
            <a:r>
              <a:rPr lang="tr-TR" sz="1900" dirty="0">
                <a:latin typeface="Times New Roman" panose="02020603050405020304" pitchFamily="18" charset="0"/>
                <a:cs typeface="Times New Roman" panose="02020603050405020304" pitchFamily="18" charset="0"/>
              </a:rPr>
              <a:t>nüfusun çoğunluk </a:t>
            </a:r>
            <a:r>
              <a:rPr lang="tr-TR" sz="1900">
                <a:latin typeface="Times New Roman" panose="02020603050405020304" pitchFamily="18" charset="0"/>
                <a:cs typeface="Times New Roman" panose="02020603050405020304" pitchFamily="18" charset="0"/>
              </a:rPr>
              <a:t>haline </a:t>
            </a:r>
            <a:r>
              <a:rPr lang="tr-TR" sz="1900" smtClean="0">
                <a:latin typeface="Times New Roman" panose="02020603050405020304" pitchFamily="18" charset="0"/>
                <a:cs typeface="Times New Roman" panose="02020603050405020304" pitchFamily="18" charset="0"/>
              </a:rPr>
              <a:t>getirilmesi, </a:t>
            </a:r>
            <a:r>
              <a:rPr lang="tr-TR" sz="1900" dirty="0">
                <a:latin typeface="Times New Roman" panose="02020603050405020304" pitchFamily="18" charset="0"/>
                <a:cs typeface="Times New Roman" panose="02020603050405020304" pitchFamily="18" charset="0"/>
              </a:rPr>
              <a:t>Ermeni milliyetçilerine cesaret vermiş ve örnek olmuştur.</a:t>
            </a:r>
          </a:p>
          <a:p>
            <a:pPr marL="342900" indent="-342900" algn="just">
              <a:spcBef>
                <a:spcPts val="500"/>
              </a:spcBef>
              <a:buFont typeface="Arial" panose="020B0604020202020204" pitchFamily="34" charset="0"/>
              <a:buChar char="•"/>
            </a:pPr>
            <a:r>
              <a:rPr lang="tr-TR" sz="1900" dirty="0">
                <a:latin typeface="Times New Roman" panose="02020603050405020304" pitchFamily="18" charset="0"/>
                <a:cs typeface="Times New Roman" panose="02020603050405020304" pitchFamily="18" charset="0"/>
              </a:rPr>
              <a:t>Tuna ve Edirne Vilayetlerinde yaşayan Türklerin 500.000’i 1877-1878 Osmanlı Rus Savaşı sırasında katliam, açlık ve hastalık sebebiyle hayatını kaybetmiştir. Bu katliam ve hastalıktan kurtulmayı başarabilen bir milyonu aşkın Müslüman Türk </a:t>
            </a:r>
            <a:r>
              <a:rPr lang="tr-TR" sz="1900" dirty="0" smtClean="0">
                <a:latin typeface="Times New Roman" panose="02020603050405020304" pitchFamily="18" charset="0"/>
                <a:cs typeface="Times New Roman" panose="02020603050405020304" pitchFamily="18" charset="0"/>
              </a:rPr>
              <a:t>ahalinin önemli </a:t>
            </a:r>
            <a:r>
              <a:rPr lang="tr-TR" sz="1900" dirty="0">
                <a:latin typeface="Times New Roman" panose="02020603050405020304" pitchFamily="18" charset="0"/>
                <a:cs typeface="Times New Roman" panose="02020603050405020304" pitchFamily="18" charset="0"/>
              </a:rPr>
              <a:t>bir bölümü de İstanbul’a gelmiştir. Rumeli’den İstanbul’a Eylül 1879’a kadar 387.804 </a:t>
            </a:r>
            <a:r>
              <a:rPr lang="tr-TR" sz="1900">
                <a:latin typeface="Times New Roman" panose="02020603050405020304" pitchFamily="18" charset="0"/>
                <a:cs typeface="Times New Roman" panose="02020603050405020304" pitchFamily="18" charset="0"/>
              </a:rPr>
              <a:t>muhacir </a:t>
            </a:r>
            <a:r>
              <a:rPr lang="tr-TR" sz="1900" smtClean="0">
                <a:latin typeface="Times New Roman" panose="02020603050405020304" pitchFamily="18" charset="0"/>
                <a:cs typeface="Times New Roman" panose="02020603050405020304" pitchFamily="18" charset="0"/>
              </a:rPr>
              <a:t>gelmiştir. </a:t>
            </a:r>
            <a:r>
              <a:rPr lang="tr-TR" sz="1900" dirty="0">
                <a:latin typeface="Times New Roman" panose="02020603050405020304" pitchFamily="18" charset="0"/>
                <a:cs typeface="Times New Roman" panose="02020603050405020304" pitchFamily="18" charset="0"/>
              </a:rPr>
              <a:t>1877-1891 yılları arasında resmî istatistiklere göre 767.339 Bulgaristan muhaciri daimi olarak iskân edilmek üzere Anadolu ve Trakya’ya sevk edilmiştir</a:t>
            </a:r>
            <a:r>
              <a:rPr lang="tr-TR" sz="1900" dirty="0" smtClean="0">
                <a:latin typeface="Times New Roman" panose="02020603050405020304" pitchFamily="18" charset="0"/>
                <a:cs typeface="Times New Roman" panose="02020603050405020304" pitchFamily="18" charset="0"/>
              </a:rPr>
              <a:t>.</a:t>
            </a:r>
            <a:endParaRPr lang="tr-TR" sz="1900" dirty="0">
              <a:latin typeface="Times New Roman" panose="02020603050405020304" pitchFamily="18" charset="0"/>
              <a:cs typeface="Times New Roman" panose="02020603050405020304" pitchFamily="18" charset="0"/>
            </a:endParaRPr>
          </a:p>
        </p:txBody>
      </p:sp>
      <p:sp>
        <p:nvSpPr>
          <p:cNvPr id="4" name="Metin Yer Tutucusu 3"/>
          <p:cNvSpPr>
            <a:spLocks noGrp="1"/>
          </p:cNvSpPr>
          <p:nvPr>
            <p:ph type="body" sz="quarter" idx="15"/>
          </p:nvPr>
        </p:nvSpPr>
        <p:spPr>
          <a:xfrm>
            <a:off x="179999" y="2782"/>
            <a:ext cx="7675200" cy="1077218"/>
          </a:xfrm>
        </p:spPr>
        <p:txBody>
          <a:bodyPr/>
          <a:lstStyle/>
          <a:p>
            <a:pPr algn="ctr"/>
            <a:r>
              <a:rPr lang="tr-TR" b="1" dirty="0">
                <a:latin typeface="Times New Roman" panose="02020603050405020304" pitchFamily="18" charset="0"/>
                <a:cs typeface="Times New Roman" panose="02020603050405020304" pitchFamily="18" charset="0"/>
              </a:rPr>
              <a:t>I.MEŞRUTİYET DÖNEMİ </a:t>
            </a:r>
            <a:r>
              <a:rPr lang="tr-TR" b="1" dirty="0" smtClean="0">
                <a:latin typeface="Times New Roman" panose="02020603050405020304" pitchFamily="18" charset="0"/>
                <a:cs typeface="Times New Roman" panose="02020603050405020304" pitchFamily="18" charset="0"/>
              </a:rPr>
              <a:t>GELİŞMELERİ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2211164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noAutofit/>
          </a:bodyPr>
          <a:lstStyle/>
          <a:p>
            <a:pPr marL="342900" indent="-342900" algn="just">
              <a:buFont typeface="Arial" panose="020B0604020202020204" pitchFamily="34" charset="0"/>
              <a:buChar char="•"/>
            </a:pPr>
            <a:r>
              <a:rPr lang="tr-TR" sz="2000" dirty="0" smtClean="0">
                <a:latin typeface="Times New Roman" pitchFamily="18" charset="0"/>
                <a:cs typeface="Times New Roman" pitchFamily="18" charset="0"/>
              </a:rPr>
              <a:t>İngiltere</a:t>
            </a:r>
            <a:r>
              <a:rPr lang="tr-TR" sz="2000" dirty="0">
                <a:latin typeface="Times New Roman" pitchFamily="18" charset="0"/>
                <a:cs typeface="Times New Roman" pitchFamily="18" charset="0"/>
              </a:rPr>
              <a:t>, Berlin’de Avusturya ve Almanya'nın da desteği ile Rusya ile gizlice anlaştı. Osmanlı Devleti’nin toprak bütünlüğünü koruma ve konferansta yardım vaadi ile Kıbrıs'ın yönetiminin geçici olarak İngiltere'ye bırakıldığı antlaşma 4 Haziran 1878'de imzalandı. Devrik Padişah V. Murad’ı yeniden tahta çıkarma tehdidi gölgesinde gerçekleşen oldubittiyi II. Abdülhamid Kıbrıs'ta hükümranlık haklarına asla zarar verilmemesi şartıyla </a:t>
            </a:r>
            <a:r>
              <a:rPr lang="tr-TR" sz="2000" dirty="0" smtClean="0">
                <a:latin typeface="Times New Roman" pitchFamily="18" charset="0"/>
                <a:cs typeface="Times New Roman" pitchFamily="18" charset="0"/>
              </a:rPr>
              <a:t>onayladı! </a:t>
            </a:r>
            <a:endParaRPr lang="tr-TR" sz="2000" dirty="0">
              <a:latin typeface="Times New Roman" pitchFamily="18" charset="0"/>
              <a:cs typeface="Times New Roman" pitchFamily="18" charset="0"/>
            </a:endParaRPr>
          </a:p>
          <a:p>
            <a:pPr marL="342900" indent="-342900" algn="just">
              <a:buFont typeface="Arial" panose="020B0604020202020204" pitchFamily="34" charset="0"/>
              <a:buChar char="•"/>
            </a:pPr>
            <a:r>
              <a:rPr lang="tr-TR" sz="2000" dirty="0" smtClean="0">
                <a:latin typeface="Times New Roman" pitchFamily="18" charset="0"/>
                <a:cs typeface="Times New Roman" pitchFamily="18" charset="0"/>
              </a:rPr>
              <a:t>İngiltere </a:t>
            </a:r>
            <a:r>
              <a:rPr lang="tr-TR" sz="2000" dirty="0">
                <a:latin typeface="Times New Roman" pitchFamily="18" charset="0"/>
                <a:cs typeface="Times New Roman" pitchFamily="18" charset="0"/>
              </a:rPr>
              <a:t>özellikle 1880’lerden itibaren, Osmanlı Devleti’ni parçalama ve onun toprakları üzerinde kendisine bağlı millî devletler kurma politikasını hayata geçirmiştir. İngiltere stratejik çıkarları doğrultusunda 20 Ağustos 1882’de Mısır’da Port-Said’e asker çıkarmış ve 15 Eylül 1882’de Kahire’ye girerek Mısır’a fiilen yerleşmiş ve böylece Mısır da Osmanlı Devleti’nin elinden çıkmıştır. </a:t>
            </a:r>
            <a:endParaRPr lang="tr-TR" sz="2000" dirty="0" smtClean="0">
              <a:latin typeface="Times New Roman" pitchFamily="18" charset="0"/>
              <a:cs typeface="Times New Roman" pitchFamily="18" charset="0"/>
            </a:endParaRPr>
          </a:p>
          <a:p>
            <a:pPr marL="342900" indent="-342900" algn="just">
              <a:buFont typeface="Arial" panose="020B0604020202020204" pitchFamily="34" charset="0"/>
              <a:buChar char="•"/>
            </a:pPr>
            <a:r>
              <a:rPr lang="tr-TR" sz="2000" dirty="0" smtClean="0">
                <a:latin typeface="Times New Roman" pitchFamily="18" charset="0"/>
                <a:cs typeface="Times New Roman" pitchFamily="18" charset="0"/>
              </a:rPr>
              <a:t>Osmanlı </a:t>
            </a:r>
            <a:r>
              <a:rPr lang="tr-TR" sz="2000" dirty="0">
                <a:latin typeface="Times New Roman" pitchFamily="18" charset="0"/>
                <a:cs typeface="Times New Roman" pitchFamily="18" charset="0"/>
              </a:rPr>
              <a:t>Devleti bu durumu 1885 yılında kabul etmiştir</a:t>
            </a:r>
            <a:r>
              <a:rPr lang="tr-TR" sz="2000" dirty="0" smtClean="0">
                <a:latin typeface="Times New Roman" pitchFamily="18" charset="0"/>
                <a:cs typeface="Times New Roman" pitchFamily="18" charset="0"/>
              </a:rPr>
              <a:t>.</a:t>
            </a:r>
            <a:endParaRPr lang="tr-TR" sz="2000" dirty="0">
              <a:latin typeface="Times New Roman" pitchFamily="18" charset="0"/>
              <a:cs typeface="Times New Roman" pitchFamily="18" charset="0"/>
            </a:endParaRPr>
          </a:p>
        </p:txBody>
      </p:sp>
      <p:sp>
        <p:nvSpPr>
          <p:cNvPr id="3" name="Slide Number Placeholder 2"/>
          <p:cNvSpPr>
            <a:spLocks noGrp="1"/>
          </p:cNvSpPr>
          <p:nvPr>
            <p:ph type="sldNum" sz="quarter" idx="13"/>
          </p:nvPr>
        </p:nvSpPr>
        <p:spPr/>
        <p:txBody>
          <a:bodyPr/>
          <a:lstStyle/>
          <a:p>
            <a:fld id="{8E6AA186-9BDC-43F2-8CB7-BFB6CE2B9968}" type="slidenum">
              <a:rPr lang="tr-TR" smtClean="0"/>
              <a:pPr/>
              <a:t>11</a:t>
            </a:fld>
            <a:endParaRPr lang="tr-TR"/>
          </a:p>
        </p:txBody>
      </p:sp>
      <p:sp>
        <p:nvSpPr>
          <p:cNvPr id="4" name="Title 3"/>
          <p:cNvSpPr>
            <a:spLocks noGrp="1"/>
          </p:cNvSpPr>
          <p:nvPr>
            <p:ph type="title"/>
          </p:nvPr>
        </p:nvSpPr>
        <p:spPr>
          <a:xfrm>
            <a:off x="180000" y="1169455"/>
            <a:ext cx="7674664" cy="369332"/>
          </a:xfrm>
        </p:spPr>
        <p:txBody>
          <a:bodyPr/>
          <a:lstStyle/>
          <a:p>
            <a:r>
              <a:rPr lang="tr-TR" sz="2000" b="1" dirty="0">
                <a:latin typeface="Times New Roman" panose="02020603050405020304" pitchFamily="18" charset="0"/>
                <a:cs typeface="Times New Roman" panose="02020603050405020304" pitchFamily="18" charset="0"/>
              </a:rPr>
              <a:t>3.4. Stratejik toprakların Kaybı (Kıbrıs, Mısır Ve Tunus</a:t>
            </a:r>
            <a:r>
              <a:rPr lang="tr-TR" sz="2000" b="1"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5"/>
          </p:nvPr>
        </p:nvSpPr>
        <p:spPr>
          <a:xfrm>
            <a:off x="180000" y="5888"/>
            <a:ext cx="7674664"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8288614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4"/>
          </p:nvPr>
        </p:nvSpPr>
        <p:spPr/>
        <p:txBody>
          <a:bodyPr>
            <a:normAutofit fontScale="92500" lnSpcReduction="10000"/>
          </a:bodyPr>
          <a:lstStyle/>
          <a:p>
            <a:pPr marL="342900" indent="-342900" algn="just">
              <a:buFont typeface="Arial" panose="020B0604020202020204" pitchFamily="34" charset="0"/>
              <a:buChar char="•"/>
            </a:pPr>
            <a:r>
              <a:rPr lang="tr-TR" sz="2400" dirty="0">
                <a:latin typeface="Times New Roman" pitchFamily="18" charset="0"/>
                <a:cs typeface="Times New Roman" pitchFamily="18" charset="0"/>
              </a:rPr>
              <a:t>Fransa da yeni düzenlemeden payına düşeni aldı. İngiltere ve Almanya, Fransa’nın Tunus’u almasına göz yumacaklarını belirtince Fransa 1881'de göçebe kabilelerin Cezayir sınırını ihlal etmesi gibi basit bir bahaneyi öne sürerek ülkeye asker gönderdi. Ardından zorla imzalatılan bir antlaşmayla askerî işgal resmîleştirildi. </a:t>
            </a:r>
          </a:p>
          <a:p>
            <a:pPr marL="342900" indent="-342900" algn="just">
              <a:buFont typeface="Arial" panose="020B0604020202020204" pitchFamily="34" charset="0"/>
              <a:buChar char="•"/>
            </a:pPr>
            <a:r>
              <a:rPr lang="tr-TR" sz="2400" dirty="0" smtClean="0">
                <a:latin typeface="Times New Roman" pitchFamily="18" charset="0"/>
                <a:cs typeface="Times New Roman" pitchFamily="18" charset="0"/>
              </a:rPr>
              <a:t>Aynı </a:t>
            </a:r>
            <a:r>
              <a:rPr lang="tr-TR" sz="2400" dirty="0">
                <a:latin typeface="Times New Roman" pitchFamily="18" charset="0"/>
                <a:cs typeface="Times New Roman" pitchFamily="18" charset="0"/>
              </a:rPr>
              <a:t>antlaşma uyarınca Tunus Beyi’nin dış ilişkiler ve maliye alanındaki yetkileri Fransa'ya devredildi ve ortak sorunlarda ilişkileri yürütmek üzere ülkeye bir yüksek temsilci atandı. </a:t>
            </a:r>
          </a:p>
          <a:p>
            <a:pPr marL="342900" indent="-342900" algn="just">
              <a:buFont typeface="Arial" panose="020B0604020202020204" pitchFamily="34" charset="0"/>
              <a:buChar char="•"/>
            </a:pPr>
            <a:r>
              <a:rPr lang="tr-TR" sz="2400" dirty="0" smtClean="0">
                <a:latin typeface="Times New Roman" pitchFamily="18" charset="0"/>
                <a:cs typeface="Times New Roman" pitchFamily="18" charset="0"/>
              </a:rPr>
              <a:t>Güneyde </a:t>
            </a:r>
            <a:r>
              <a:rPr lang="tr-TR" sz="2400" dirty="0">
                <a:latin typeface="Times New Roman" pitchFamily="18" charset="0"/>
                <a:cs typeface="Times New Roman" pitchFamily="18" charset="0"/>
              </a:rPr>
              <a:t>işgale karşı başlayan direnişin bastırılmasından sonra, 1883 yılında, Fransız Vali Paul </a:t>
            </a:r>
            <a:r>
              <a:rPr lang="tr-TR" sz="2400" dirty="0" err="1">
                <a:latin typeface="Times New Roman" pitchFamily="18" charset="0"/>
                <a:cs typeface="Times New Roman" pitchFamily="18" charset="0"/>
              </a:rPr>
              <a:t>Cambon</a:t>
            </a:r>
            <a:r>
              <a:rPr lang="tr-TR" sz="2400" dirty="0">
                <a:latin typeface="Times New Roman" pitchFamily="18" charset="0"/>
                <a:cs typeface="Times New Roman" pitchFamily="18" charset="0"/>
              </a:rPr>
              <a:t>, Tunus Bey'i Ali Bin Hüseyin’e, imzalattırdığı </a:t>
            </a:r>
            <a:r>
              <a:rPr lang="tr-TR" sz="2400" dirty="0" err="1">
                <a:latin typeface="Times New Roman" pitchFamily="18" charset="0"/>
                <a:cs typeface="Times New Roman" pitchFamily="18" charset="0"/>
              </a:rPr>
              <a:t>Mersa</a:t>
            </a:r>
            <a:r>
              <a:rPr lang="tr-TR" sz="2400" dirty="0">
                <a:latin typeface="Times New Roman" pitchFamily="18" charset="0"/>
                <a:cs typeface="Times New Roman" pitchFamily="18" charset="0"/>
              </a:rPr>
              <a:t> Sözleşmesi ile Fransız hükümetinin gerekli göreceği idarî, adlî ve malî reformların yapılmasını sağladı. Böylece Fransa Tunus’a tamamen hâkim oldu.</a:t>
            </a:r>
          </a:p>
          <a:p>
            <a:endParaRPr lang="tr-TR" dirty="0"/>
          </a:p>
        </p:txBody>
      </p:sp>
      <p:sp>
        <p:nvSpPr>
          <p:cNvPr id="3" name="Slayt Numarası Yer Tutucusu 2"/>
          <p:cNvSpPr>
            <a:spLocks noGrp="1"/>
          </p:cNvSpPr>
          <p:nvPr>
            <p:ph type="sldNum" sz="quarter" idx="13"/>
          </p:nvPr>
        </p:nvSpPr>
        <p:spPr/>
        <p:txBody>
          <a:bodyPr/>
          <a:lstStyle/>
          <a:p>
            <a:fld id="{8E6AA186-9BDC-43F2-8CB7-BFB6CE2B9968}" type="slidenum">
              <a:rPr lang="tr-TR" smtClean="0"/>
              <a:pPr/>
              <a:t>12</a:t>
            </a:fld>
            <a:endParaRPr lang="tr-TR"/>
          </a:p>
        </p:txBody>
      </p:sp>
      <p:sp>
        <p:nvSpPr>
          <p:cNvPr id="4" name="Başlık 3"/>
          <p:cNvSpPr>
            <a:spLocks noGrp="1"/>
          </p:cNvSpPr>
          <p:nvPr>
            <p:ph type="title"/>
          </p:nvPr>
        </p:nvSpPr>
        <p:spPr>
          <a:xfrm>
            <a:off x="180000" y="1169455"/>
            <a:ext cx="7674664" cy="369332"/>
          </a:xfrm>
        </p:spPr>
        <p:txBody>
          <a:bodyPr/>
          <a:lstStyle/>
          <a:p>
            <a:r>
              <a:rPr lang="tr-TR" sz="2000" b="1" dirty="0"/>
              <a:t>3.4. Stratejik toprakların Kaybı (Kıbrıs, Mısır Ve Tunus)</a:t>
            </a:r>
            <a:endParaRPr lang="tr-TR" sz="2000" dirty="0"/>
          </a:p>
        </p:txBody>
      </p:sp>
      <p:sp>
        <p:nvSpPr>
          <p:cNvPr id="5" name="Metin Yer Tutucusu 4"/>
          <p:cNvSpPr>
            <a:spLocks noGrp="1"/>
          </p:cNvSpPr>
          <p:nvPr>
            <p:ph type="body" sz="quarter" idx="15"/>
          </p:nvPr>
        </p:nvSpPr>
        <p:spPr>
          <a:xfrm>
            <a:off x="180000" y="5888"/>
            <a:ext cx="7674664" cy="1077218"/>
          </a:xfrm>
        </p:spPr>
        <p:txBody>
          <a:bodyPr/>
          <a:lstStyle/>
          <a:p>
            <a:pPr algn="ctr"/>
            <a:r>
              <a:rPr lang="tr-TR" b="1">
                <a:latin typeface="Times New Roman" pitchFamily="18" charset="0"/>
                <a:cs typeface="Times New Roman" pitchFamily="18" charset="0"/>
              </a:rPr>
              <a:t>I</a:t>
            </a:r>
            <a:r>
              <a:rPr lang="tr-TR" b="1" smtClean="0">
                <a:latin typeface="Times New Roman" pitchFamily="18" charset="0"/>
                <a:cs typeface="Times New Roman" pitchFamily="18" charset="0"/>
              </a:rPr>
              <a:t>. MEŞRUTİYET </a:t>
            </a:r>
            <a:r>
              <a:rPr lang="tr-TR" b="1" dirty="0">
                <a:latin typeface="Times New Roman" pitchFamily="18" charset="0"/>
                <a:cs typeface="Times New Roman" pitchFamily="18" charset="0"/>
              </a:rPr>
              <a:t>DÖNEMİ </a:t>
            </a:r>
            <a:r>
              <a:rPr lang="tr-TR" b="1" dirty="0" smtClean="0">
                <a:latin typeface="Times New Roman" pitchFamily="18" charset="0"/>
                <a:cs typeface="Times New Roman" pitchFamily="18" charset="0"/>
              </a:rPr>
              <a:t>GELİŞMELERİ</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4211266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80000" y="1543792"/>
            <a:ext cx="8805998" cy="4764933"/>
          </a:xfrm>
        </p:spPr>
        <p:txBody>
          <a:bodyPr>
            <a:noAutofit/>
          </a:bodyPr>
          <a:lstStyle/>
          <a:p>
            <a:pPr marL="285750" indent="-285750" algn="just">
              <a:buFont typeface="Arial" panose="020B0604020202020204" pitchFamily="34" charset="0"/>
              <a:buChar char="•"/>
            </a:pPr>
            <a:r>
              <a:rPr lang="tr-TR" sz="1800" dirty="0" smtClean="0">
                <a:latin typeface="Times New Roman" pitchFamily="18" charset="0"/>
                <a:cs typeface="Times New Roman" pitchFamily="18" charset="0"/>
              </a:rPr>
              <a:t>Bulgarlar </a:t>
            </a:r>
            <a:r>
              <a:rPr lang="tr-TR" sz="1800" dirty="0">
                <a:latin typeface="Times New Roman" pitchFamily="18" charset="0"/>
                <a:cs typeface="Times New Roman" pitchFamily="18" charset="0"/>
              </a:rPr>
              <a:t>Berlin Anlaşmasıyla sınırlarının daraltılmasından bir hayli </a:t>
            </a:r>
            <a:r>
              <a:rPr lang="tr-TR" sz="1800">
                <a:latin typeface="Times New Roman" pitchFamily="18" charset="0"/>
                <a:cs typeface="Times New Roman" pitchFamily="18" charset="0"/>
              </a:rPr>
              <a:t>rahatsız </a:t>
            </a:r>
            <a:r>
              <a:rPr lang="tr-TR" sz="1800" smtClean="0">
                <a:latin typeface="Times New Roman" pitchFamily="18" charset="0"/>
                <a:cs typeface="Times New Roman" pitchFamily="18" charset="0"/>
              </a:rPr>
              <a:t>olmuşlar, </a:t>
            </a:r>
            <a:r>
              <a:rPr lang="tr-TR" sz="1800" dirty="0" smtClean="0">
                <a:latin typeface="Times New Roman" pitchFamily="18" charset="0"/>
                <a:cs typeface="Times New Roman" pitchFamily="18" charset="0"/>
              </a:rPr>
              <a:t>Makedonya </a:t>
            </a:r>
            <a:r>
              <a:rPr lang="tr-TR" sz="1800" dirty="0">
                <a:latin typeface="Times New Roman" pitchFamily="18" charset="0"/>
                <a:cs typeface="Times New Roman" pitchFamily="18" charset="0"/>
              </a:rPr>
              <a:t>ve Doğu Rumeli’yi kendisine bağlamak hedefine yönelerek </a:t>
            </a:r>
            <a:r>
              <a:rPr lang="tr-TR" sz="1800">
                <a:latin typeface="Times New Roman" pitchFamily="18" charset="0"/>
                <a:cs typeface="Times New Roman" pitchFamily="18" charset="0"/>
              </a:rPr>
              <a:t>Osmanlı </a:t>
            </a:r>
            <a:r>
              <a:rPr lang="tr-TR" sz="1800" smtClean="0">
                <a:latin typeface="Times New Roman" pitchFamily="18" charset="0"/>
                <a:cs typeface="Times New Roman" pitchFamily="18" charset="0"/>
              </a:rPr>
              <a:t>Devleti’ne </a:t>
            </a:r>
            <a:r>
              <a:rPr lang="tr-TR" sz="1800" dirty="0">
                <a:latin typeface="Times New Roman" pitchFamily="18" charset="0"/>
                <a:cs typeface="Times New Roman" pitchFamily="18" charset="0"/>
              </a:rPr>
              <a:t>karşı yayılmacı bir politika takip </a:t>
            </a:r>
            <a:r>
              <a:rPr lang="tr-TR" sz="1800" dirty="0" smtClean="0">
                <a:latin typeface="Times New Roman" pitchFamily="18" charset="0"/>
                <a:cs typeface="Times New Roman" pitchFamily="18" charset="0"/>
              </a:rPr>
              <a:t>etmişlerdir</a:t>
            </a:r>
            <a:r>
              <a:rPr lang="tr-TR" sz="1800" dirty="0">
                <a:latin typeface="Times New Roman" pitchFamily="18" charset="0"/>
                <a:cs typeface="Times New Roman" pitchFamily="18" charset="0"/>
              </a:rPr>
              <a:t>. Eylül 1885’te Bulgar komitecileri Filibe’de gerçekleştirdikleri bir oldubitti ile Vali Gavril Paşa’yı tutuklamış ve vilayetin Bulgaristan ile birleştiğini ilan etmişlerdi. Ertesi gün Bulgar Prensi Alexander ordusu ile Doğu Rumeli’ye girerek kendisini vilayetin Prensi ilan etmiştir. </a:t>
            </a:r>
            <a:endParaRPr lang="tr-TR" sz="1800" dirty="0" smtClean="0">
              <a:latin typeface="Times New Roman" pitchFamily="18" charset="0"/>
              <a:cs typeface="Times New Roman" pitchFamily="18" charset="0"/>
            </a:endParaRPr>
          </a:p>
          <a:p>
            <a:pPr marL="285750" indent="-285750" algn="just">
              <a:buFont typeface="Arial" panose="020B0604020202020204" pitchFamily="34" charset="0"/>
              <a:buChar char="•"/>
            </a:pPr>
            <a:r>
              <a:rPr lang="tr-TR" sz="1800" dirty="0" smtClean="0">
                <a:latin typeface="Times New Roman" pitchFamily="18" charset="0"/>
                <a:cs typeface="Times New Roman" pitchFamily="18" charset="0"/>
              </a:rPr>
              <a:t>Balkanlarda </a:t>
            </a:r>
            <a:r>
              <a:rPr lang="tr-TR" sz="1800" dirty="0">
                <a:latin typeface="Times New Roman" pitchFamily="18" charset="0"/>
                <a:cs typeface="Times New Roman" pitchFamily="18" charset="0"/>
              </a:rPr>
              <a:t>dengeleri sarsan bu </a:t>
            </a:r>
            <a:r>
              <a:rPr lang="tr-TR" sz="1800" dirty="0" smtClean="0">
                <a:latin typeface="Times New Roman" pitchFamily="18" charset="0"/>
                <a:cs typeface="Times New Roman" pitchFamily="18" charset="0"/>
              </a:rPr>
              <a:t>gelişmeye </a:t>
            </a:r>
            <a:r>
              <a:rPr lang="tr-TR" sz="1800" dirty="0">
                <a:latin typeface="Times New Roman" pitchFamily="18" charset="0"/>
                <a:cs typeface="Times New Roman" pitchFamily="18" charset="0"/>
              </a:rPr>
              <a:t>en büyük </a:t>
            </a:r>
            <a:r>
              <a:rPr lang="tr-TR" sz="1800" dirty="0" smtClean="0">
                <a:latin typeface="Times New Roman" pitchFamily="18" charset="0"/>
                <a:cs typeface="Times New Roman" pitchFamily="18" charset="0"/>
              </a:rPr>
              <a:t>tepkiyi Sırbistan göstermiş </a:t>
            </a:r>
            <a:r>
              <a:rPr lang="tr-TR" sz="1800" dirty="0">
                <a:latin typeface="Times New Roman" pitchFamily="18" charset="0"/>
                <a:cs typeface="Times New Roman" pitchFamily="18" charset="0"/>
              </a:rPr>
              <a:t>ve Bulgaristan’a savaş ilan etmiştir. Ordularını Osmanlı sınırlarına </a:t>
            </a:r>
            <a:r>
              <a:rPr lang="tr-TR" sz="1800" dirty="0" smtClean="0">
                <a:latin typeface="Times New Roman" pitchFamily="18" charset="0"/>
                <a:cs typeface="Times New Roman" pitchFamily="18" charset="0"/>
              </a:rPr>
              <a:t>yığmış olan </a:t>
            </a:r>
            <a:r>
              <a:rPr lang="tr-TR" sz="1800" dirty="0">
                <a:latin typeface="Times New Roman" pitchFamily="18" charset="0"/>
                <a:cs typeface="Times New Roman" pitchFamily="18" charset="0"/>
              </a:rPr>
              <a:t>Bulgarlar hazırlıksız yakalanmış, ancak kısa sürede toparlanarak Sofya yakınlarında Slivnitsa’da iki gün süren savaşı kazanmışlardı. Bu netice Bulgarlara Belgrad yolunu açmışsa da Avusturya Macaristan’ın diplomatik müdahalesi ile savaş sona </a:t>
            </a:r>
            <a:r>
              <a:rPr lang="tr-TR" sz="1800" dirty="0" smtClean="0">
                <a:latin typeface="Times New Roman" pitchFamily="18" charset="0"/>
                <a:cs typeface="Times New Roman" pitchFamily="18" charset="0"/>
              </a:rPr>
              <a:t>ermiştir.</a:t>
            </a:r>
          </a:p>
          <a:p>
            <a:pPr marL="285750" indent="-285750" algn="just">
              <a:buFont typeface="Arial" panose="020B0604020202020204" pitchFamily="34" charset="0"/>
              <a:buChar char="•"/>
            </a:pPr>
            <a:r>
              <a:rPr lang="tr-TR" sz="1800" dirty="0" smtClean="0">
                <a:latin typeface="Times New Roman" pitchFamily="18" charset="0"/>
                <a:cs typeface="Times New Roman" pitchFamily="18" charset="0"/>
              </a:rPr>
              <a:t>1 </a:t>
            </a:r>
            <a:r>
              <a:rPr lang="tr-TR" sz="1800" dirty="0">
                <a:latin typeface="Times New Roman" pitchFamily="18" charset="0"/>
                <a:cs typeface="Times New Roman" pitchFamily="18" charset="0"/>
              </a:rPr>
              <a:t>Ocak 1886’da yapılan Anlaşma ile Bulgar Prensi’nin aynı zamanda Doğu Rumeli Valisi olmasına karar verildi. </a:t>
            </a:r>
            <a:r>
              <a:rPr lang="tr-TR" sz="1800" dirty="0" smtClean="0">
                <a:latin typeface="Times New Roman" pitchFamily="18" charset="0"/>
                <a:cs typeface="Times New Roman" pitchFamily="18" charset="0"/>
              </a:rPr>
              <a:t>Prens her beş </a:t>
            </a:r>
            <a:r>
              <a:rPr lang="tr-TR" sz="1800" dirty="0">
                <a:latin typeface="Times New Roman" pitchFamily="18" charset="0"/>
                <a:cs typeface="Times New Roman" pitchFamily="18" charset="0"/>
              </a:rPr>
              <a:t>yılda bir </a:t>
            </a:r>
            <a:r>
              <a:rPr lang="tr-TR" sz="1800" dirty="0" smtClean="0">
                <a:latin typeface="Times New Roman" pitchFamily="18" charset="0"/>
                <a:cs typeface="Times New Roman" pitchFamily="18" charset="0"/>
              </a:rPr>
              <a:t>Sultan’ın </a:t>
            </a:r>
            <a:r>
              <a:rPr lang="tr-TR" sz="1800" dirty="0">
                <a:latin typeface="Times New Roman" pitchFamily="18" charset="0"/>
                <a:cs typeface="Times New Roman" pitchFamily="18" charset="0"/>
              </a:rPr>
              <a:t>ve büyük güçlerin yeniden onayıyla valiliğe devam edecekti.</a:t>
            </a:r>
          </a:p>
        </p:txBody>
      </p:sp>
      <p:sp>
        <p:nvSpPr>
          <p:cNvPr id="3" name="Slide Number Placeholder 2"/>
          <p:cNvSpPr>
            <a:spLocks noGrp="1"/>
          </p:cNvSpPr>
          <p:nvPr>
            <p:ph type="sldNum" sz="quarter" idx="13"/>
          </p:nvPr>
        </p:nvSpPr>
        <p:spPr/>
        <p:txBody>
          <a:bodyPr/>
          <a:lstStyle/>
          <a:p>
            <a:fld id="{8E6AA186-9BDC-43F2-8CB7-BFB6CE2B9968}" type="slidenum">
              <a:rPr lang="tr-TR" smtClean="0"/>
              <a:pPr/>
              <a:t>13</a:t>
            </a:fld>
            <a:endParaRPr lang="tr-TR"/>
          </a:p>
        </p:txBody>
      </p:sp>
      <p:sp>
        <p:nvSpPr>
          <p:cNvPr id="4" name="Title 3"/>
          <p:cNvSpPr>
            <a:spLocks noGrp="1"/>
          </p:cNvSpPr>
          <p:nvPr>
            <p:ph type="title"/>
          </p:nvPr>
        </p:nvSpPr>
        <p:spPr>
          <a:xfrm>
            <a:off x="180000" y="1169455"/>
            <a:ext cx="7674664" cy="369332"/>
          </a:xfrm>
        </p:spPr>
        <p:txBody>
          <a:bodyPr/>
          <a:lstStyle/>
          <a:p>
            <a:r>
              <a:rPr lang="tr-TR" sz="2000" b="1" dirty="0">
                <a:latin typeface="Times New Roman" panose="02020603050405020304" pitchFamily="18" charset="0"/>
                <a:cs typeface="Times New Roman" panose="02020603050405020304" pitchFamily="18" charset="0"/>
              </a:rPr>
              <a:t>3.5. Bulgaristan’ın Doğu Rumeli’yi </a:t>
            </a:r>
            <a:r>
              <a:rPr lang="tr-TR" sz="2000" b="1" dirty="0" smtClean="0">
                <a:latin typeface="Times New Roman" panose="02020603050405020304" pitchFamily="18" charset="0"/>
                <a:cs typeface="Times New Roman" panose="02020603050405020304" pitchFamily="18" charset="0"/>
              </a:rPr>
              <a:t>İlhakı</a:t>
            </a:r>
            <a:endParaRPr lang="en-US" sz="2000"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5"/>
          </p:nvPr>
        </p:nvSpPr>
        <p:spPr>
          <a:xfrm>
            <a:off x="180000" y="5888"/>
            <a:ext cx="7674664"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974884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normAutofit fontScale="77500" lnSpcReduction="20000"/>
          </a:bodyPr>
          <a:lstStyle/>
          <a:p>
            <a:pPr marL="342900" indent="-342900" algn="just">
              <a:buFont typeface="Arial" panose="020B0604020202020204" pitchFamily="34" charset="0"/>
              <a:buChar char="•"/>
            </a:pPr>
            <a:r>
              <a:rPr lang="tr-TR" smtClean="0">
                <a:latin typeface="Times New Roman" pitchFamily="18" charset="0"/>
                <a:cs typeface="Times New Roman" pitchFamily="18" charset="0"/>
              </a:rPr>
              <a:t>Kırım Savaşı’nın </a:t>
            </a:r>
            <a:r>
              <a:rPr lang="tr-TR" dirty="0" smtClean="0">
                <a:latin typeface="Times New Roman" pitchFamily="18" charset="0"/>
                <a:cs typeface="Times New Roman" pitchFamily="18" charset="0"/>
              </a:rPr>
              <a:t>masrafları </a:t>
            </a:r>
            <a:r>
              <a:rPr lang="tr-TR" dirty="0">
                <a:latin typeface="Times New Roman" pitchFamily="18" charset="0"/>
                <a:cs typeface="Times New Roman" pitchFamily="18" charset="0"/>
              </a:rPr>
              <a:t>için ilk defa 1854 yılında yabancı bir ülkeye borçlanan Osmanlı Devleti yirmi yıllık süreçte borç faizlerini dahi ödeyemeyecek duruma düşmüştü. 1877-1878 Osmanlı Rus Savaşı’ndaki yenilgi sebebiyle Rusya’ya ödenecek savaş tazminatı </a:t>
            </a:r>
            <a:r>
              <a:rPr lang="tr-TR" dirty="0" smtClean="0">
                <a:latin typeface="Times New Roman" pitchFamily="18" charset="0"/>
                <a:cs typeface="Times New Roman" pitchFamily="18" charset="0"/>
              </a:rPr>
              <a:t>Osmanlı maliyesini iflasın eşiğine getirdi. Osmanlı </a:t>
            </a:r>
            <a:r>
              <a:rPr lang="tr-TR" dirty="0">
                <a:latin typeface="Times New Roman" pitchFamily="18" charset="0"/>
                <a:cs typeface="Times New Roman" pitchFamily="18" charset="0"/>
              </a:rPr>
              <a:t>Devleti dış müdahaleye meydan vermemek için alacaklıların vekillerini görüşmeye çağırdı. İstanbul’da yapılan görüşmeler sonucunda alacaklılar ile bir anlaşmaya varıldı. Bu anlaşma 20 Aralık 1881 tarihli (28 Muharrem 1299) bir kararname ile ilan edildi. </a:t>
            </a:r>
            <a:endParaRPr lang="tr-TR" dirty="0" smtClean="0">
              <a:latin typeface="Times New Roman" pitchFamily="18" charset="0"/>
              <a:cs typeface="Times New Roman" pitchFamily="18" charset="0"/>
            </a:endParaRPr>
          </a:p>
          <a:p>
            <a:pPr marL="342900" indent="-342900" algn="just">
              <a:buFont typeface="Arial" panose="020B0604020202020204" pitchFamily="34" charset="0"/>
              <a:buChar char="•"/>
            </a:pPr>
            <a:r>
              <a:rPr lang="tr-TR" dirty="0" smtClean="0">
                <a:latin typeface="Times New Roman" pitchFamily="18" charset="0"/>
                <a:cs typeface="Times New Roman" pitchFamily="18" charset="0"/>
              </a:rPr>
              <a:t>Tarihe </a:t>
            </a:r>
            <a:r>
              <a:rPr lang="tr-TR" dirty="0">
                <a:latin typeface="Times New Roman" pitchFamily="18" charset="0"/>
                <a:cs typeface="Times New Roman" pitchFamily="18" charset="0"/>
              </a:rPr>
              <a:t>“Muharrem Kararnamesi” adıyla geçen bu anlaşmayla İstanbul’da “Duyun-ı Umumiye idaresi” kuruldu. Yedi (7) üyeden oluşan komisyonda alacaklıları temsilen birer İngiliz, Fransız, Alman, Avusturya, İtalyan ve Galata bankerlerinin temsilcisi ve Osmanlı temsilcisi yer alıyordu. Duyun-ı Umumiye İdaresi’nin gelir kaynakları, tuz, tütün, ispirto, balık, ipek, pul ve damga, Bulgaristan vergisi, Kıbrıs vergisi, Doğu Rumeli vergisi gibi geliri çok olan vergilerdi. Bu şekilde Devletin mali gücünü elinden alan Duyun-ı Umumiye, “devlet içinde devlet” durumuna gelmiştir. Devlet vergi toplama yetkisinin bir kısmını, hem de önemli gelir kaynaklarını alacaklarına karşılık bu komisyonun insafına terk etmiştir. Faiz oranlarını belirleyen Duyun-ı Umumiye idaresi, kendi memurlarını atama hakkına da sahipti. 1912 yılında Osmanlı maliye memurlarının sayısı altı bin civarında iken bu kurumun memur sayısı on bine yaklaşmaktaydı. Duyun-ı Umumiye memurları köylere kadar giderek alacaklıların borçlarına karşın vergileri toplamaktaydı. </a:t>
            </a:r>
          </a:p>
          <a:p>
            <a:endParaRPr lang="en-US" dirty="0"/>
          </a:p>
        </p:txBody>
      </p:sp>
      <p:sp>
        <p:nvSpPr>
          <p:cNvPr id="3" name="Slide Number Placeholder 2"/>
          <p:cNvSpPr>
            <a:spLocks noGrp="1"/>
          </p:cNvSpPr>
          <p:nvPr>
            <p:ph type="sldNum" sz="quarter" idx="13"/>
          </p:nvPr>
        </p:nvSpPr>
        <p:spPr/>
        <p:txBody>
          <a:bodyPr/>
          <a:lstStyle/>
          <a:p>
            <a:fld id="{8E6AA186-9BDC-43F2-8CB7-BFB6CE2B9968}" type="slidenum">
              <a:rPr lang="tr-TR" smtClean="0"/>
              <a:pPr/>
              <a:t>14</a:t>
            </a:fld>
            <a:endParaRPr lang="tr-TR"/>
          </a:p>
        </p:txBody>
      </p:sp>
      <p:sp>
        <p:nvSpPr>
          <p:cNvPr id="4" name="Title 3"/>
          <p:cNvSpPr>
            <a:spLocks noGrp="1"/>
          </p:cNvSpPr>
          <p:nvPr>
            <p:ph type="title"/>
          </p:nvPr>
        </p:nvSpPr>
        <p:spPr>
          <a:xfrm>
            <a:off x="179999" y="1030955"/>
            <a:ext cx="8773995" cy="646331"/>
          </a:xfrm>
        </p:spPr>
        <p:txBody>
          <a:bodyPr/>
          <a:lstStyle/>
          <a:p>
            <a:r>
              <a:rPr lang="tr-TR" sz="2000" b="1" dirty="0">
                <a:latin typeface="Times New Roman" panose="02020603050405020304" pitchFamily="18" charset="0"/>
                <a:cs typeface="Times New Roman" panose="02020603050405020304" pitchFamily="18" charset="0"/>
              </a:rPr>
              <a:t>3.6. Osmanlı Devletinin Ekonomik Bağımsızlığını Kaybedişi (Duyun-ı Umumiye</a:t>
            </a:r>
            <a:r>
              <a:rPr lang="tr-TR" sz="2000" b="1"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5"/>
          </p:nvPr>
        </p:nvSpPr>
        <p:spPr>
          <a:xfrm>
            <a:off x="180000" y="5888"/>
            <a:ext cx="7674664"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8603697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70475" y="1353788"/>
            <a:ext cx="8805998" cy="5202588"/>
          </a:xfrm>
        </p:spPr>
        <p:txBody>
          <a:bodyPr>
            <a:normAutofit fontScale="25000" lnSpcReduction="20000"/>
          </a:bodyPr>
          <a:lstStyle/>
          <a:p>
            <a:pPr marL="457200" indent="-457200" algn="just">
              <a:spcBef>
                <a:spcPts val="500"/>
              </a:spcBef>
              <a:buFont typeface="Arial" panose="020B0604020202020204" pitchFamily="34" charset="0"/>
              <a:buChar char="•"/>
            </a:pPr>
            <a:r>
              <a:rPr lang="tr-TR" sz="7200" dirty="0" smtClean="0">
                <a:latin typeface="Times New Roman" panose="02020603050405020304" pitchFamily="18" charset="0"/>
                <a:cs typeface="Times New Roman" panose="02020603050405020304" pitchFamily="18" charset="0"/>
              </a:rPr>
              <a:t>Osmanlı </a:t>
            </a:r>
            <a:r>
              <a:rPr lang="tr-TR" sz="7200" dirty="0">
                <a:latin typeface="Times New Roman" panose="02020603050405020304" pitchFamily="18" charset="0"/>
                <a:cs typeface="Times New Roman" panose="02020603050405020304" pitchFamily="18" charset="0"/>
              </a:rPr>
              <a:t>yönetiminin hayata geçirdiği reformlar ve yeniliklerin ülkenin kötü gidişine ve askerî yenilgilere çare olamaması üzerine aydınlar ön plana çıkarak toplumun katılacağı fikir arayışlarını dile getirdiler. </a:t>
            </a:r>
            <a:r>
              <a:rPr lang="tr-TR" sz="7200" dirty="0" smtClean="0">
                <a:latin typeface="Times New Roman" panose="02020603050405020304" pitchFamily="18" charset="0"/>
                <a:cs typeface="Times New Roman" panose="02020603050405020304" pitchFamily="18" charset="0"/>
              </a:rPr>
              <a:t>Her üçü de gündemden düşmemekle birlikte I</a:t>
            </a:r>
            <a:r>
              <a:rPr lang="tr-TR" sz="7200" dirty="0">
                <a:latin typeface="Times New Roman" panose="02020603050405020304" pitchFamily="18" charset="0"/>
                <a:cs typeface="Times New Roman" panose="02020603050405020304" pitchFamily="18" charset="0"/>
              </a:rPr>
              <a:t>. Meşrutiyet döneminde özellikle Osmanlıcılık ve </a:t>
            </a:r>
            <a:r>
              <a:rPr lang="tr-TR" sz="7200" dirty="0" smtClean="0">
                <a:latin typeface="Times New Roman" panose="02020603050405020304" pitchFamily="18" charset="0"/>
                <a:cs typeface="Times New Roman" panose="02020603050405020304" pitchFamily="18" charset="0"/>
              </a:rPr>
              <a:t>İslamcılık</a:t>
            </a:r>
            <a:r>
              <a:rPr lang="tr-TR" sz="7200" smtClean="0">
                <a:latin typeface="Times New Roman" panose="02020603050405020304" pitchFamily="18" charset="0"/>
                <a:cs typeface="Times New Roman" panose="02020603050405020304" pitchFamily="18" charset="0"/>
              </a:rPr>
              <a:t>, II. </a:t>
            </a:r>
            <a:r>
              <a:rPr lang="tr-TR" sz="7200" dirty="0" smtClean="0">
                <a:latin typeface="Times New Roman" panose="02020603050405020304" pitchFamily="18" charset="0"/>
                <a:cs typeface="Times New Roman" panose="02020603050405020304" pitchFamily="18" charset="0"/>
              </a:rPr>
              <a:t>Meşrutiyet </a:t>
            </a:r>
            <a:r>
              <a:rPr lang="tr-TR" sz="7200" dirty="0">
                <a:latin typeface="Times New Roman" panose="02020603050405020304" pitchFamily="18" charset="0"/>
                <a:cs typeface="Times New Roman" panose="02020603050405020304" pitchFamily="18" charset="0"/>
              </a:rPr>
              <a:t>döneminde ise Türkçülük akımı ön planda olmuştur</a:t>
            </a:r>
            <a:r>
              <a:rPr lang="tr-TR" sz="7200" dirty="0" smtClean="0">
                <a:latin typeface="Times New Roman" panose="02020603050405020304" pitchFamily="18" charset="0"/>
                <a:cs typeface="Times New Roman" panose="02020603050405020304" pitchFamily="18" charset="0"/>
              </a:rPr>
              <a:t>.</a:t>
            </a:r>
            <a:r>
              <a:rPr lang="tr-TR" sz="7200" b="1" dirty="0">
                <a:latin typeface="Times New Roman" panose="02020603050405020304" pitchFamily="18" charset="0"/>
                <a:cs typeface="Times New Roman" panose="02020603050405020304" pitchFamily="18" charset="0"/>
              </a:rPr>
              <a:t> </a:t>
            </a:r>
          </a:p>
          <a:p>
            <a:pPr marL="457200" indent="-457200" algn="just">
              <a:spcBef>
                <a:spcPts val="500"/>
              </a:spcBef>
              <a:buFont typeface="Arial" panose="020B0604020202020204" pitchFamily="34" charset="0"/>
              <a:buChar char="•"/>
            </a:pPr>
            <a:r>
              <a:rPr lang="tr-TR" sz="7200" b="1" dirty="0" smtClean="0">
                <a:latin typeface="Times New Roman" panose="02020603050405020304" pitchFamily="18" charset="0"/>
                <a:cs typeface="Times New Roman" panose="02020603050405020304" pitchFamily="18" charset="0"/>
              </a:rPr>
              <a:t>3.7.1</a:t>
            </a:r>
            <a:r>
              <a:rPr lang="tr-TR" sz="7200" b="1" dirty="0">
                <a:latin typeface="Times New Roman" panose="02020603050405020304" pitchFamily="18" charset="0"/>
                <a:cs typeface="Times New Roman" panose="02020603050405020304" pitchFamily="18" charset="0"/>
              </a:rPr>
              <a:t>. Osmanlıcılık </a:t>
            </a:r>
            <a:r>
              <a:rPr lang="tr-TR" sz="7200" dirty="0" smtClean="0">
                <a:latin typeface="Times New Roman" panose="02020603050405020304" pitchFamily="18" charset="0"/>
                <a:cs typeface="Times New Roman" panose="02020603050405020304" pitchFamily="18" charset="0"/>
              </a:rPr>
              <a:t>Fransız </a:t>
            </a:r>
            <a:r>
              <a:rPr lang="tr-TR" sz="7200" dirty="0">
                <a:latin typeface="Times New Roman" panose="02020603050405020304" pitchFamily="18" charset="0"/>
                <a:cs typeface="Times New Roman" panose="02020603050405020304" pitchFamily="18" charset="0"/>
              </a:rPr>
              <a:t>ihtilali sonrası sınırlardaki gayrimüslim unsurların arasında yayılan milliyetçilik akımının </a:t>
            </a:r>
            <a:r>
              <a:rPr lang="tr-TR" sz="7200">
                <a:latin typeface="Times New Roman" panose="02020603050405020304" pitchFamily="18" charset="0"/>
                <a:cs typeface="Times New Roman" panose="02020603050405020304" pitchFamily="18" charset="0"/>
              </a:rPr>
              <a:t>Osmanlı </a:t>
            </a:r>
            <a:r>
              <a:rPr lang="tr-TR" sz="7200" smtClean="0">
                <a:latin typeface="Times New Roman" panose="02020603050405020304" pitchFamily="18" charset="0"/>
                <a:cs typeface="Times New Roman" panose="02020603050405020304" pitchFamily="18" charset="0"/>
              </a:rPr>
              <a:t>Devleti’nin </a:t>
            </a:r>
            <a:r>
              <a:rPr lang="tr-TR" sz="7200" dirty="0">
                <a:latin typeface="Times New Roman" panose="02020603050405020304" pitchFamily="18" charset="0"/>
                <a:cs typeface="Times New Roman" panose="02020603050405020304" pitchFamily="18" charset="0"/>
              </a:rPr>
              <a:t>bütünlüğüne verebileceği zararları önlemek amacını </a:t>
            </a:r>
            <a:r>
              <a:rPr lang="tr-TR" sz="7200">
                <a:latin typeface="Times New Roman" panose="02020603050405020304" pitchFamily="18" charset="0"/>
                <a:cs typeface="Times New Roman" panose="02020603050405020304" pitchFamily="18" charset="0"/>
              </a:rPr>
              <a:t>taşıyan </a:t>
            </a:r>
            <a:r>
              <a:rPr lang="tr-TR" sz="7200" smtClean="0">
                <a:latin typeface="Times New Roman" panose="02020603050405020304" pitchFamily="18" charset="0"/>
                <a:cs typeface="Times New Roman" panose="02020603050405020304" pitchFamily="18" charset="0"/>
              </a:rPr>
              <a:t>yaklaşım, Osmanlı Devleti </a:t>
            </a:r>
            <a:r>
              <a:rPr lang="tr-TR" sz="7200" dirty="0">
                <a:latin typeface="Times New Roman" panose="02020603050405020304" pitchFamily="18" charset="0"/>
                <a:cs typeface="Times New Roman" panose="02020603050405020304" pitchFamily="18" charset="0"/>
              </a:rPr>
              <a:t>sınırları içinde yaşayan herkesi ırk, din, dil ve renk ayırt etmeksizin Osmanlı vatandaşı olarak kabul </a:t>
            </a:r>
            <a:r>
              <a:rPr lang="tr-TR" sz="7200" dirty="0" smtClean="0">
                <a:latin typeface="Times New Roman" panose="02020603050405020304" pitchFamily="18" charset="0"/>
                <a:cs typeface="Times New Roman" panose="02020603050405020304" pitchFamily="18" charset="0"/>
              </a:rPr>
              <a:t>etmekteydi. </a:t>
            </a:r>
            <a:r>
              <a:rPr lang="tr-TR" sz="7200" dirty="0">
                <a:latin typeface="Times New Roman" panose="02020603050405020304" pitchFamily="18" charset="0"/>
                <a:cs typeface="Times New Roman" panose="02020603050405020304" pitchFamily="18" charset="0"/>
              </a:rPr>
              <a:t>H</a:t>
            </a:r>
            <a:r>
              <a:rPr lang="tr-TR" sz="7200" dirty="0" smtClean="0">
                <a:latin typeface="Times New Roman" panose="02020603050405020304" pitchFamily="18" charset="0"/>
                <a:cs typeface="Times New Roman" panose="02020603050405020304" pitchFamily="18" charset="0"/>
              </a:rPr>
              <a:t>edefi </a:t>
            </a:r>
            <a:r>
              <a:rPr lang="tr-TR" sz="7200" dirty="0">
                <a:latin typeface="Times New Roman" panose="02020603050405020304" pitchFamily="18" charset="0"/>
                <a:cs typeface="Times New Roman" panose="02020603050405020304" pitchFamily="18" charset="0"/>
              </a:rPr>
              <a:t>Osmanlı halklarının kaynaşmasıyla yeni bir “Osmanlı ulusu” ortaya çıkarmaktı. Anayasa ve Meclis güvencesi ile her dinden ve milliyetten Osmanlı fertleri sosyal, siyasî ve hukukî olarak eşit olacaktı. Devlet imkânlar ölçüsünde bu şartları sağlamasına rağmen gayrimüslimler ayrılıkçı faaliyetlerine devam </a:t>
            </a:r>
            <a:r>
              <a:rPr lang="tr-TR" sz="7200" dirty="0" smtClean="0">
                <a:latin typeface="Times New Roman" panose="02020603050405020304" pitchFamily="18" charset="0"/>
                <a:cs typeface="Times New Roman" panose="02020603050405020304" pitchFamily="18" charset="0"/>
              </a:rPr>
              <a:t>etmişti.</a:t>
            </a:r>
          </a:p>
          <a:p>
            <a:pPr marL="457200" indent="-457200" algn="just">
              <a:spcBef>
                <a:spcPts val="500"/>
              </a:spcBef>
              <a:buFont typeface="Arial" panose="020B0604020202020204" pitchFamily="34" charset="0"/>
              <a:buChar char="•"/>
            </a:pPr>
            <a:r>
              <a:rPr lang="tr-TR" sz="7200" dirty="0" smtClean="0">
                <a:latin typeface="Times New Roman" panose="02020603050405020304" pitchFamily="18" charset="0"/>
                <a:cs typeface="Times New Roman" panose="02020603050405020304" pitchFamily="18" charset="0"/>
              </a:rPr>
              <a:t>I</a:t>
            </a:r>
            <a:r>
              <a:rPr lang="tr-TR" sz="7200" dirty="0">
                <a:latin typeface="Times New Roman" panose="02020603050405020304" pitchFamily="18" charset="0"/>
                <a:cs typeface="Times New Roman" panose="02020603050405020304" pitchFamily="18" charset="0"/>
              </a:rPr>
              <a:t>. Meşrutiyetin ilanı ve anayasanın getirdiği statü ile Osmanlıcılık fikri zirvesine ulaşmış sayılabilirdi. Ancak 1878 Berlin Anlaşması’nda yaşanan toprak kayıpları sebebiyle Osmanlı Devleti sınırları dâhilinde </a:t>
            </a:r>
            <a:r>
              <a:rPr lang="tr-TR" sz="7200">
                <a:latin typeface="Times New Roman" panose="02020603050405020304" pitchFamily="18" charset="0"/>
                <a:cs typeface="Times New Roman" panose="02020603050405020304" pitchFamily="18" charset="0"/>
              </a:rPr>
              <a:t>gayrimüslimlerin </a:t>
            </a:r>
            <a:r>
              <a:rPr lang="tr-TR" sz="7200" smtClean="0">
                <a:latin typeface="Times New Roman" panose="02020603050405020304" pitchFamily="18" charset="0"/>
                <a:cs typeface="Times New Roman" panose="02020603050405020304" pitchFamily="18" charset="0"/>
              </a:rPr>
              <a:t>oranının </a:t>
            </a:r>
            <a:r>
              <a:rPr lang="tr-TR" sz="7200" dirty="0">
                <a:latin typeface="Times New Roman" panose="02020603050405020304" pitchFamily="18" charset="0"/>
                <a:cs typeface="Times New Roman" panose="02020603050405020304" pitchFamily="18" charset="0"/>
              </a:rPr>
              <a:t>yüzde yirmiye inmesi bu akımın uygulanabilirliğini büyük ölçüde zayıflatmıştır. Balkanlar dışında, Batı Anadolu’da 3 milyon kadar Rum, çoğunluğu Doğu Anadolu’da dâhil olmak üzere bütün ülke genelinde 1 buçuk milyon kadar Ermeni vardır; bir de az sayıda Arap Hıristiyanları bulunmaktadır. Balkan Savaşları </a:t>
            </a:r>
            <a:r>
              <a:rPr lang="tr-TR" sz="7200" dirty="0" smtClean="0">
                <a:latin typeface="Times New Roman" panose="02020603050405020304" pitchFamily="18" charset="0"/>
                <a:cs typeface="Times New Roman" panose="02020603050405020304" pitchFamily="18" charset="0"/>
              </a:rPr>
              <a:t>sırasında yaşananlar </a:t>
            </a:r>
            <a:r>
              <a:rPr lang="tr-TR" sz="7200" dirty="0">
                <a:latin typeface="Times New Roman" panose="02020603050405020304" pitchFamily="18" charset="0"/>
                <a:cs typeface="Times New Roman" panose="02020603050405020304" pitchFamily="18" charset="0"/>
              </a:rPr>
              <a:t>bu fikir akımının iyice zayıflamasına yol açmıştır. Ancak I. Dünya Savaşı esnasında da tartışılmaya devam etmiştir.</a:t>
            </a:r>
          </a:p>
          <a:p>
            <a:endParaRPr lang="tr-TR" dirty="0"/>
          </a:p>
        </p:txBody>
      </p:sp>
      <p:sp>
        <p:nvSpPr>
          <p:cNvPr id="3" name="Slide Number Placeholder 2"/>
          <p:cNvSpPr>
            <a:spLocks noGrp="1"/>
          </p:cNvSpPr>
          <p:nvPr>
            <p:ph type="sldNum" sz="quarter" idx="13"/>
          </p:nvPr>
        </p:nvSpPr>
        <p:spPr/>
        <p:txBody>
          <a:bodyPr/>
          <a:lstStyle/>
          <a:p>
            <a:fld id="{8E6AA186-9BDC-43F2-8CB7-BFB6CE2B9968}" type="slidenum">
              <a:rPr lang="tr-TR" smtClean="0"/>
              <a:pPr/>
              <a:t>15</a:t>
            </a:fld>
            <a:endParaRPr lang="tr-TR"/>
          </a:p>
        </p:txBody>
      </p:sp>
      <p:sp>
        <p:nvSpPr>
          <p:cNvPr id="4" name="Title 3"/>
          <p:cNvSpPr>
            <a:spLocks noGrp="1"/>
          </p:cNvSpPr>
          <p:nvPr>
            <p:ph type="title"/>
          </p:nvPr>
        </p:nvSpPr>
        <p:spPr>
          <a:xfrm>
            <a:off x="180000" y="1038825"/>
            <a:ext cx="7674664" cy="369332"/>
          </a:xfrm>
        </p:spPr>
        <p:txBody>
          <a:bodyPr/>
          <a:lstStyle/>
          <a:p>
            <a:r>
              <a:rPr lang="tr-TR" sz="2000" b="1" dirty="0">
                <a:latin typeface="Times New Roman" panose="02020603050405020304" pitchFamily="18" charset="0"/>
                <a:cs typeface="Times New Roman" panose="02020603050405020304" pitchFamily="18" charset="0"/>
              </a:rPr>
              <a:t>3.7.  I. Meşrutiyet Dönemi Fikir </a:t>
            </a:r>
            <a:r>
              <a:rPr lang="tr-TR" sz="2000" b="1" dirty="0" smtClean="0">
                <a:latin typeface="Times New Roman" panose="02020603050405020304" pitchFamily="18" charset="0"/>
                <a:cs typeface="Times New Roman" panose="02020603050405020304" pitchFamily="18" charset="0"/>
              </a:rPr>
              <a:t>Akımları</a:t>
            </a:r>
            <a:endParaRPr lang="en-US" sz="2000"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5"/>
          </p:nvPr>
        </p:nvSpPr>
        <p:spPr>
          <a:xfrm>
            <a:off x="180000" y="5888"/>
            <a:ext cx="7674664"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9122185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80000" y="1436914"/>
            <a:ext cx="8805998" cy="4871812"/>
          </a:xfrm>
        </p:spPr>
        <p:txBody>
          <a:bodyPr>
            <a:noAutofit/>
          </a:bodyPr>
          <a:lstStyle/>
          <a:p>
            <a:pPr marL="342900" indent="-342900" algn="just">
              <a:buFont typeface="Arial" panose="020B0604020202020204" pitchFamily="34" charset="0"/>
              <a:buChar char="•"/>
            </a:pPr>
            <a:r>
              <a:rPr lang="tr-TR" sz="1800" dirty="0" smtClean="0">
                <a:latin typeface="Times New Roman" panose="02020603050405020304" pitchFamily="18" charset="0"/>
                <a:cs typeface="Times New Roman" panose="02020603050405020304" pitchFamily="18" charset="0"/>
              </a:rPr>
              <a:t>19</a:t>
            </a:r>
            <a:r>
              <a:rPr lang="tr-TR" sz="1800" dirty="0">
                <a:latin typeface="Times New Roman" panose="02020603050405020304" pitchFamily="18" charset="0"/>
                <a:cs typeface="Times New Roman" panose="02020603050405020304" pitchFamily="18" charset="0"/>
              </a:rPr>
              <a:t>. asrın ikinci yarısı Hıristiyan Batı dünyasının yükselişinin zirvesine, İslam dünyasının ise adeta dibe vurmasına şahitlik etmiştir. Osmanlı Devleti, İran, Fas ve Afganistan dışında nispeten bağımsız bir İslam yönetimi, devleti kalmamıştır. Neredeyse tamamı sömürge durumuna düşmüş olan Müslüman ülkelerde umut arayan gözler doğal olarak Hilafet merkezi İstanbul’a çevrilmiştir. İslam birliği fikri adeta bir ihtiyaç haline gelmiştir. II. Abdülhamid’in 1882 yılından itibaren devletin ağırlıklı politikası olarak ülke dâhilinde ve dünya Müslümanlarına yönelik hayata geçirdiği İslamcılık anlayışı içte toplumsal desteği artırırken, dışta sömürge sahibi ülkelere karşı bir dayanışmanın sağladığı gücün kullanılmasına imkân vermiştir.  </a:t>
            </a:r>
            <a:endParaRPr lang="tr-TR" sz="18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tr-TR" sz="1800" dirty="0" smtClean="0">
                <a:latin typeface="Times New Roman" panose="02020603050405020304" pitchFamily="18" charset="0"/>
                <a:cs typeface="Times New Roman" panose="02020603050405020304" pitchFamily="18" charset="0"/>
              </a:rPr>
              <a:t>İslamiyet</a:t>
            </a:r>
            <a:r>
              <a:rPr lang="tr-TR" sz="1800" dirty="0">
                <a:latin typeface="Times New Roman" panose="02020603050405020304" pitchFamily="18" charset="0"/>
                <a:cs typeface="Times New Roman" panose="02020603050405020304" pitchFamily="18" charset="0"/>
              </a:rPr>
              <a:t>, dünyanın çeşitli bölgelerinde yaşayan Müslümanlar için o dönemde kimlik ifadesi bakımından en temel ve ayırt edici unsurdu. Osmanlı padişahının Halife unvanına da sahip olması bütün Müslümanların arasında oluşturulacak bir duygu birliğini mümkün kılacak potansiyele sahipti. Özellikle </a:t>
            </a:r>
            <a:r>
              <a:rPr lang="tr-TR" sz="1800" dirty="0" smtClean="0">
                <a:latin typeface="Times New Roman" panose="02020603050405020304" pitchFamily="18" charset="0"/>
                <a:cs typeface="Times New Roman" panose="02020603050405020304" pitchFamily="18" charset="0"/>
              </a:rPr>
              <a:t>Sultan II</a:t>
            </a:r>
            <a:r>
              <a:rPr lang="tr-TR" sz="1800" dirty="0">
                <a:latin typeface="Times New Roman" panose="02020603050405020304" pitchFamily="18" charset="0"/>
                <a:cs typeface="Times New Roman" panose="02020603050405020304" pitchFamily="18" charset="0"/>
              </a:rPr>
              <a:t>. </a:t>
            </a:r>
            <a:r>
              <a:rPr lang="tr-TR" sz="1800" dirty="0" smtClean="0">
                <a:latin typeface="Times New Roman" panose="02020603050405020304" pitchFamily="18" charset="0"/>
                <a:cs typeface="Times New Roman" panose="02020603050405020304" pitchFamily="18" charset="0"/>
              </a:rPr>
              <a:t>Abdülhamid, </a:t>
            </a:r>
            <a:r>
              <a:rPr lang="tr-TR" sz="1800" dirty="0">
                <a:latin typeface="Times New Roman" panose="02020603050405020304" pitchFamily="18" charset="0"/>
                <a:cs typeface="Times New Roman" panose="02020603050405020304" pitchFamily="18" charset="0"/>
              </a:rPr>
              <a:t>Hilafet makamını siyasî bir vasıta olarak kullanmaya çalıştı. Hicaz </a:t>
            </a:r>
            <a:r>
              <a:rPr lang="tr-TR" sz="1800">
                <a:latin typeface="Times New Roman" panose="02020603050405020304" pitchFamily="18" charset="0"/>
                <a:cs typeface="Times New Roman" panose="02020603050405020304" pitchFamily="18" charset="0"/>
              </a:rPr>
              <a:t>demiryolunun </a:t>
            </a:r>
            <a:r>
              <a:rPr lang="tr-TR" sz="1800" smtClean="0">
                <a:latin typeface="Times New Roman" panose="02020603050405020304" pitchFamily="18" charset="0"/>
                <a:cs typeface="Times New Roman" panose="02020603050405020304" pitchFamily="18" charset="0"/>
              </a:rPr>
              <a:t>inşasını </a:t>
            </a:r>
            <a:r>
              <a:rPr lang="tr-TR" sz="1800" dirty="0">
                <a:latin typeface="Times New Roman" panose="02020603050405020304" pitchFamily="18" charset="0"/>
                <a:cs typeface="Times New Roman" panose="02020603050405020304" pitchFamily="18" charset="0"/>
              </a:rPr>
              <a:t>gerçekleştirdi.  Hükümetin desteğinde olan birçok gazete ve dergi de İslamcı politikaları destekledi. Söz konusu basın-yayın organlarında bu süreçte yer alan yazıların amacı öncelikle Araplar, Arnavutlar ve sair Türk olmayan Müslümanların </a:t>
            </a:r>
            <a:r>
              <a:rPr lang="tr-TR" sz="1800">
                <a:latin typeface="Times New Roman" panose="02020603050405020304" pitchFamily="18" charset="0"/>
                <a:cs typeface="Times New Roman" panose="02020603050405020304" pitchFamily="18" charset="0"/>
              </a:rPr>
              <a:t>sadakatini </a:t>
            </a:r>
            <a:r>
              <a:rPr lang="tr-TR" sz="1800" smtClean="0">
                <a:latin typeface="Times New Roman" panose="02020603050405020304" pitchFamily="18" charset="0"/>
                <a:cs typeface="Times New Roman" panose="02020603050405020304" pitchFamily="18" charset="0"/>
              </a:rPr>
              <a:t>kazanmaktı.</a:t>
            </a:r>
            <a:endParaRPr lang="en-US" sz="1800"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3"/>
          </p:nvPr>
        </p:nvSpPr>
        <p:spPr/>
        <p:txBody>
          <a:bodyPr/>
          <a:lstStyle/>
          <a:p>
            <a:fld id="{8E6AA186-9BDC-43F2-8CB7-BFB6CE2B9968}" type="slidenum">
              <a:rPr lang="tr-TR" smtClean="0"/>
              <a:pPr/>
              <a:t>16</a:t>
            </a:fld>
            <a:endParaRPr lang="tr-TR"/>
          </a:p>
        </p:txBody>
      </p:sp>
      <p:sp>
        <p:nvSpPr>
          <p:cNvPr id="4" name="Title 3"/>
          <p:cNvSpPr>
            <a:spLocks noGrp="1"/>
          </p:cNvSpPr>
          <p:nvPr>
            <p:ph type="title"/>
          </p:nvPr>
        </p:nvSpPr>
        <p:spPr>
          <a:xfrm>
            <a:off x="180000" y="1082379"/>
            <a:ext cx="7674664" cy="424732"/>
          </a:xfrm>
        </p:spPr>
        <p:txBody>
          <a:bodyPr/>
          <a:lstStyle/>
          <a:p>
            <a:r>
              <a:rPr lang="tr-TR" b="1" dirty="0">
                <a:latin typeface="Times New Roman" panose="02020603050405020304" pitchFamily="18" charset="0"/>
                <a:cs typeface="Times New Roman" panose="02020603050405020304" pitchFamily="18" charset="0"/>
              </a:rPr>
              <a:t>3.7.2. </a:t>
            </a:r>
            <a:r>
              <a:rPr lang="tr-TR" b="1" dirty="0" smtClean="0">
                <a:latin typeface="Times New Roman" panose="02020603050405020304" pitchFamily="18" charset="0"/>
                <a:cs typeface="Times New Roman" panose="02020603050405020304" pitchFamily="18" charset="0"/>
              </a:rPr>
              <a:t>İslamcılık</a:t>
            </a:r>
            <a:endParaRPr lang="en-US"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5"/>
          </p:nvPr>
        </p:nvSpPr>
        <p:spPr>
          <a:xfrm>
            <a:off x="180000" y="5888"/>
            <a:ext cx="7674664"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7394776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80000" y="1401288"/>
            <a:ext cx="8805998" cy="4907437"/>
          </a:xfrm>
        </p:spPr>
        <p:txBody>
          <a:bodyPr>
            <a:noAutofit/>
          </a:bodyPr>
          <a:lstStyle/>
          <a:p>
            <a:pPr marL="342900" indent="-342900" algn="just">
              <a:buFont typeface="Arial" panose="020B0604020202020204" pitchFamily="34" charset="0"/>
              <a:buChar char="•"/>
            </a:pPr>
            <a:r>
              <a:rPr lang="tr-TR" sz="1600">
                <a:latin typeface="Times New Roman" panose="02020603050405020304" pitchFamily="18" charset="0"/>
                <a:cs typeface="Times New Roman" panose="02020603050405020304" pitchFamily="18" charset="0"/>
              </a:rPr>
              <a:t>İkinci </a:t>
            </a:r>
            <a:r>
              <a:rPr lang="tr-TR" sz="1600" smtClean="0">
                <a:latin typeface="Times New Roman" panose="02020603050405020304" pitchFamily="18" charset="0"/>
                <a:cs typeface="Times New Roman" panose="02020603050405020304" pitchFamily="18" charset="0"/>
              </a:rPr>
              <a:t>amaç, </a:t>
            </a:r>
            <a:r>
              <a:rPr lang="tr-TR" sz="1600" dirty="0" smtClean="0">
                <a:latin typeface="Times New Roman" panose="02020603050405020304" pitchFamily="18" charset="0"/>
                <a:cs typeface="Times New Roman" panose="02020603050405020304" pitchFamily="18" charset="0"/>
              </a:rPr>
              <a:t>başta </a:t>
            </a:r>
            <a:r>
              <a:rPr lang="tr-TR" sz="1600" dirty="0">
                <a:latin typeface="Times New Roman" panose="02020603050405020304" pitchFamily="18" charset="0"/>
                <a:cs typeface="Times New Roman" panose="02020603050405020304" pitchFamily="18" charset="0"/>
              </a:rPr>
              <a:t>Hindistan olmak üzere Müslümanların yoğun olarak yaşadıkları bölgelerden siyasi ve maddi destek temin ederek gelecekte de Osmanlı Devleti ile birlikte hareket etmelerini sağlamak şeklinde izah edilebilir. Ancak, bu politikalar, en büyük Müslüman nüfusa sahip sömürge imparatorluğu durumundaki İngilizleri rahatsız etti. İngiltere ile rekabet eden Almanya ise İslamcılık politikalarını İngiltere’ye karşı kullanabileceği düşüncesiyle destekledi. Bu dönemde Osmanlı ile Alman ilişkileri üst düzeye </a:t>
            </a:r>
            <a:r>
              <a:rPr lang="tr-TR" sz="1600" dirty="0" smtClean="0">
                <a:latin typeface="Times New Roman" panose="02020603050405020304" pitchFamily="18" charset="0"/>
                <a:cs typeface="Times New Roman" panose="02020603050405020304" pitchFamily="18" charset="0"/>
              </a:rPr>
              <a:t>çıktı.</a:t>
            </a:r>
          </a:p>
          <a:p>
            <a:pPr marL="342900" indent="-342900" algn="just">
              <a:buFont typeface="Arial" panose="020B0604020202020204" pitchFamily="34" charset="0"/>
              <a:buChar char="•"/>
            </a:pPr>
            <a:r>
              <a:rPr lang="tr-TR" sz="1600" dirty="0" smtClean="0">
                <a:latin typeface="Times New Roman" panose="02020603050405020304" pitchFamily="18" charset="0"/>
                <a:cs typeface="Times New Roman" panose="02020603050405020304" pitchFamily="18" charset="0"/>
              </a:rPr>
              <a:t>II</a:t>
            </a:r>
            <a:r>
              <a:rPr lang="tr-TR" sz="1600" dirty="0">
                <a:latin typeface="Times New Roman" panose="02020603050405020304" pitchFamily="18" charset="0"/>
                <a:cs typeface="Times New Roman" panose="02020603050405020304" pitchFamily="18" charset="0"/>
              </a:rPr>
              <a:t>. Abdülhamid açısından bu politikaya bakıldığında ise devletin diğer unsurlarını da yok saymadan siyasi, sosyal ve ekonomik şartlara uygun olarak İslami duyguların ön plana çıkarıldığı </a:t>
            </a:r>
            <a:r>
              <a:rPr lang="tr-TR" sz="1600" dirty="0" smtClean="0">
                <a:latin typeface="Times New Roman" panose="02020603050405020304" pitchFamily="18" charset="0"/>
                <a:cs typeface="Times New Roman" panose="02020603050405020304" pitchFamily="18" charset="0"/>
              </a:rPr>
              <a:t>görülecektir. İslami </a:t>
            </a:r>
            <a:r>
              <a:rPr lang="tr-TR" sz="1600" dirty="0">
                <a:latin typeface="Times New Roman" panose="02020603050405020304" pitchFamily="18" charset="0"/>
                <a:cs typeface="Times New Roman" panose="02020603050405020304" pitchFamily="18" charset="0"/>
              </a:rPr>
              <a:t>müesseselerin kuvvetlenmesine ve yaygınlaşmasına özel bir gayret gösterilerek dış siyasette İslam’a belirleyici bir </a:t>
            </a:r>
            <a:r>
              <a:rPr lang="tr-TR" sz="1600">
                <a:latin typeface="Times New Roman" panose="02020603050405020304" pitchFamily="18" charset="0"/>
                <a:cs typeface="Times New Roman" panose="02020603050405020304" pitchFamily="18" charset="0"/>
              </a:rPr>
              <a:t>rol </a:t>
            </a:r>
            <a:r>
              <a:rPr lang="tr-TR" sz="1600" smtClean="0">
                <a:latin typeface="Times New Roman" panose="02020603050405020304" pitchFamily="18" charset="0"/>
                <a:cs typeface="Times New Roman" panose="02020603050405020304" pitchFamily="18" charset="0"/>
              </a:rPr>
              <a:t>vermek </a:t>
            </a:r>
            <a:r>
              <a:rPr lang="tr-TR" sz="1600" dirty="0" smtClean="0">
                <a:latin typeface="Times New Roman" panose="02020603050405020304" pitchFamily="18" charset="0"/>
                <a:cs typeface="Times New Roman" panose="02020603050405020304" pitchFamily="18" charset="0"/>
              </a:rPr>
              <a:t>amaçlanmıştı. </a:t>
            </a:r>
            <a:r>
              <a:rPr lang="tr-TR" sz="1600" dirty="0">
                <a:latin typeface="Times New Roman" panose="02020603050405020304" pitchFamily="18" charset="0"/>
                <a:cs typeface="Times New Roman" panose="02020603050405020304" pitchFamily="18" charset="0"/>
              </a:rPr>
              <a:t>Bu sırada Osmanlıcılık ve Türkçülük zeminli uygulamalar da tamamen terk edilmiş değildir. </a:t>
            </a:r>
            <a:r>
              <a:rPr lang="tr-TR" sz="1600" dirty="0" smtClean="0">
                <a:latin typeface="Times New Roman" panose="02020603050405020304" pitchFamily="18" charset="0"/>
                <a:cs typeface="Times New Roman" panose="02020603050405020304" pitchFamily="18" charset="0"/>
              </a:rPr>
              <a:t>Zira  bütün </a:t>
            </a:r>
            <a:r>
              <a:rPr lang="tr-TR" sz="1600" dirty="0">
                <a:latin typeface="Times New Roman" panose="02020603050405020304" pitchFamily="18" charset="0"/>
                <a:cs typeface="Times New Roman" panose="02020603050405020304" pitchFamily="18" charset="0"/>
              </a:rPr>
              <a:t>bu çabaların temelinde yatan düşünce, her şeyden önce “devletin nasıl kurtarılacağıdır</a:t>
            </a:r>
            <a:r>
              <a:rPr lang="tr-TR" sz="1600" dirty="0" smtClean="0">
                <a:latin typeface="Times New Roman" panose="02020603050405020304" pitchFamily="18" charset="0"/>
                <a:cs typeface="Times New Roman" panose="02020603050405020304" pitchFamily="18" charset="0"/>
              </a:rPr>
              <a:t>”.</a:t>
            </a:r>
            <a:r>
              <a:rPr lang="tr-TR" sz="1600" dirty="0">
                <a:latin typeface="Times New Roman" panose="02020603050405020304" pitchFamily="18" charset="0"/>
                <a:cs typeface="Times New Roman" panose="02020603050405020304" pitchFamily="18" charset="0"/>
              </a:rPr>
              <a:t> </a:t>
            </a:r>
            <a:endParaRPr lang="tr-TR" sz="16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tr-TR" sz="1600" dirty="0" smtClean="0">
                <a:latin typeface="Times New Roman" panose="02020603050405020304" pitchFamily="18" charset="0"/>
                <a:cs typeface="Times New Roman" panose="02020603050405020304" pitchFamily="18" charset="0"/>
              </a:rPr>
              <a:t>II</a:t>
            </a:r>
            <a:r>
              <a:rPr lang="tr-TR" sz="1600" dirty="0">
                <a:latin typeface="Times New Roman" panose="02020603050405020304" pitchFamily="18" charset="0"/>
                <a:cs typeface="Times New Roman" panose="02020603050405020304" pitchFamily="18" charset="0"/>
              </a:rPr>
              <a:t>. Abdülhamid devri İslamcılık politikasını bu bilgiler ışığında üç ana hedef etrafında özetlemek mümkündür. 1. Osmanlı Müslüman tebaasını “İslam” bayrağı altında toplamak 2. dış ülke Müslümanlarının Halifelik makamı etrafında toplanmasını temin ederek mevcut problemlerin çözümünde karşılıklı destek ve yardım temin etmek. 3. Sünnilik ile Şiilik arasında bir yakınlaşma ve birlik meydana getirerek yine Orta Doğu’daki İngiliz planlarını sonuçsuz </a:t>
            </a:r>
            <a:r>
              <a:rPr lang="tr-TR" sz="1600" dirty="0" smtClean="0">
                <a:latin typeface="Times New Roman" panose="02020603050405020304" pitchFamily="18" charset="0"/>
                <a:cs typeface="Times New Roman" panose="02020603050405020304" pitchFamily="18" charset="0"/>
              </a:rPr>
              <a:t>bırakmak. Son </a:t>
            </a:r>
            <a:r>
              <a:rPr lang="tr-TR" sz="1600" dirty="0">
                <a:latin typeface="Times New Roman" panose="02020603050405020304" pitchFamily="18" charset="0"/>
                <a:cs typeface="Times New Roman" panose="02020603050405020304" pitchFamily="18" charset="0"/>
              </a:rPr>
              <a:t>derece gerçekçi bir politikacı olan II. Abdülhamid’in İslam birliği politikaları, amaçları itibarıyla ne Panslavizm’e ne de Pangermanizm’e benzememektedir. </a:t>
            </a:r>
          </a:p>
          <a:p>
            <a:pPr algn="just"/>
            <a:r>
              <a:rPr lang="tr-TR" sz="1600" dirty="0" smtClean="0"/>
              <a:t> </a:t>
            </a:r>
            <a:endParaRPr lang="tr-TR" sz="1600" dirty="0"/>
          </a:p>
        </p:txBody>
      </p:sp>
      <p:sp>
        <p:nvSpPr>
          <p:cNvPr id="3" name="Slide Number Placeholder 2"/>
          <p:cNvSpPr>
            <a:spLocks noGrp="1"/>
          </p:cNvSpPr>
          <p:nvPr>
            <p:ph type="sldNum" sz="quarter" idx="13"/>
          </p:nvPr>
        </p:nvSpPr>
        <p:spPr/>
        <p:txBody>
          <a:bodyPr/>
          <a:lstStyle/>
          <a:p>
            <a:fld id="{8E6AA186-9BDC-43F2-8CB7-BFB6CE2B9968}" type="slidenum">
              <a:rPr lang="tr-TR" smtClean="0"/>
              <a:pPr/>
              <a:t>17</a:t>
            </a:fld>
            <a:endParaRPr lang="tr-TR"/>
          </a:p>
        </p:txBody>
      </p:sp>
      <p:sp>
        <p:nvSpPr>
          <p:cNvPr id="4" name="Title 3"/>
          <p:cNvSpPr>
            <a:spLocks noGrp="1"/>
          </p:cNvSpPr>
          <p:nvPr>
            <p:ph type="title"/>
          </p:nvPr>
        </p:nvSpPr>
        <p:spPr>
          <a:xfrm>
            <a:off x="203750" y="1110079"/>
            <a:ext cx="7674664" cy="369332"/>
          </a:xfrm>
        </p:spPr>
        <p:txBody>
          <a:bodyPr/>
          <a:lstStyle/>
          <a:p>
            <a:r>
              <a:rPr lang="tr-TR" sz="2000" b="1" dirty="0">
                <a:latin typeface="Times New Roman" panose="02020603050405020304" pitchFamily="18" charset="0"/>
                <a:cs typeface="Times New Roman" panose="02020603050405020304" pitchFamily="18" charset="0"/>
              </a:rPr>
              <a:t>3.7.2. İslamcılık</a:t>
            </a:r>
            <a:endParaRPr lang="en-US" sz="2000"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5"/>
          </p:nvPr>
        </p:nvSpPr>
        <p:spPr>
          <a:xfrm>
            <a:off x="180000" y="5888"/>
            <a:ext cx="7674664"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5921863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normAutofit fontScale="92500" lnSpcReduction="20000"/>
          </a:bodyPr>
          <a:lstStyle/>
          <a:p>
            <a:pPr marL="342900" indent="-342900"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Osmanlı </a:t>
            </a:r>
            <a:r>
              <a:rPr lang="tr-TR" dirty="0">
                <a:latin typeface="Times New Roman" panose="02020603050405020304" pitchFamily="18" charset="0"/>
                <a:cs typeface="Times New Roman" panose="02020603050405020304" pitchFamily="18" charset="0"/>
              </a:rPr>
              <a:t>devletinin bir bütün halinde muhafazası amacıyla Balkan </a:t>
            </a:r>
            <a:r>
              <a:rPr lang="tr-TR" dirty="0" smtClean="0">
                <a:latin typeface="Times New Roman" panose="02020603050405020304" pitchFamily="18" charset="0"/>
                <a:cs typeface="Times New Roman" panose="02020603050405020304" pitchFamily="18" charset="0"/>
              </a:rPr>
              <a:t>savaşlarıyla birlikte </a:t>
            </a:r>
            <a:r>
              <a:rPr lang="tr-TR" dirty="0">
                <a:latin typeface="Times New Roman" panose="02020603050405020304" pitchFamily="18" charset="0"/>
                <a:cs typeface="Times New Roman" panose="02020603050405020304" pitchFamily="18" charset="0"/>
              </a:rPr>
              <a:t>gündeme </a:t>
            </a:r>
            <a:r>
              <a:rPr lang="tr-TR">
                <a:latin typeface="Times New Roman" panose="02020603050405020304" pitchFamily="18" charset="0"/>
                <a:cs typeface="Times New Roman" panose="02020603050405020304" pitchFamily="18" charset="0"/>
              </a:rPr>
              <a:t>getirilen </a:t>
            </a:r>
            <a:r>
              <a:rPr lang="tr-TR" smtClean="0">
                <a:latin typeface="Times New Roman" panose="02020603050405020304" pitchFamily="18" charset="0"/>
                <a:cs typeface="Times New Roman" panose="02020603050405020304" pitchFamily="18" charset="0"/>
              </a:rPr>
              <a:t>Türkçülük, </a:t>
            </a:r>
            <a:r>
              <a:rPr lang="tr-TR" dirty="0" smtClean="0">
                <a:latin typeface="Times New Roman" panose="02020603050405020304" pitchFamily="18" charset="0"/>
                <a:cs typeface="Times New Roman" panose="02020603050405020304" pitchFamily="18" charset="0"/>
              </a:rPr>
              <a:t>yarım asır önce </a:t>
            </a:r>
            <a:r>
              <a:rPr lang="tr-TR" dirty="0">
                <a:latin typeface="Times New Roman" panose="02020603050405020304" pitchFamily="18" charset="0"/>
                <a:cs typeface="Times New Roman" panose="02020603050405020304" pitchFamily="18" charset="0"/>
              </a:rPr>
              <a:t>Avrupa’daki Türkoloji çalışmalarıyla </a:t>
            </a:r>
            <a:r>
              <a:rPr lang="tr-TR" dirty="0" smtClean="0">
                <a:latin typeface="Times New Roman" panose="02020603050405020304" pitchFamily="18" charset="0"/>
                <a:cs typeface="Times New Roman" panose="02020603050405020304" pitchFamily="18" charset="0"/>
              </a:rPr>
              <a:t>duyulmuştu. </a:t>
            </a:r>
            <a:r>
              <a:rPr lang="tr-TR" dirty="0">
                <a:latin typeface="Times New Roman" panose="02020603050405020304" pitchFamily="18" charset="0"/>
                <a:cs typeface="Times New Roman" panose="02020603050405020304" pitchFamily="18" charset="0"/>
              </a:rPr>
              <a:t>1860/70’li yıllarda Doğu </a:t>
            </a:r>
            <a:r>
              <a:rPr lang="tr-TR" dirty="0" smtClean="0">
                <a:latin typeface="Times New Roman" panose="02020603050405020304" pitchFamily="18" charset="0"/>
                <a:cs typeface="Times New Roman" panose="02020603050405020304" pitchFamily="18" charset="0"/>
              </a:rPr>
              <a:t>Türkistan’da </a:t>
            </a:r>
            <a:r>
              <a:rPr lang="tr-TR" dirty="0" err="1" smtClean="0">
                <a:latin typeface="Times New Roman" panose="02020603050405020304" pitchFamily="18" charset="0"/>
                <a:cs typeface="Times New Roman" panose="02020603050405020304" pitchFamily="18" charset="0"/>
              </a:rPr>
              <a:t>Kaşgar</a:t>
            </a:r>
            <a:r>
              <a:rPr lang="tr-TR" dirty="0" smtClean="0">
                <a:latin typeface="Times New Roman" panose="02020603050405020304" pitchFamily="18" charset="0"/>
                <a:cs typeface="Times New Roman" panose="02020603050405020304" pitchFamily="18" charset="0"/>
              </a:rPr>
              <a:t> Emiri </a:t>
            </a:r>
            <a:r>
              <a:rPr lang="tr-TR" dirty="0">
                <a:latin typeface="Times New Roman" panose="02020603050405020304" pitchFamily="18" charset="0"/>
                <a:cs typeface="Times New Roman" panose="02020603050405020304" pitchFamily="18" charset="0"/>
              </a:rPr>
              <a:t>Yakup Han’ın </a:t>
            </a:r>
            <a:r>
              <a:rPr lang="tr-TR">
                <a:latin typeface="Times New Roman" panose="02020603050405020304" pitchFamily="18" charset="0"/>
                <a:cs typeface="Times New Roman" panose="02020603050405020304" pitchFamily="18" charset="0"/>
              </a:rPr>
              <a:t>Osmanlı </a:t>
            </a:r>
            <a:r>
              <a:rPr lang="tr-TR" smtClean="0">
                <a:latin typeface="Times New Roman" panose="02020603050405020304" pitchFamily="18" charset="0"/>
                <a:cs typeface="Times New Roman" panose="02020603050405020304" pitchFamily="18" charset="0"/>
              </a:rPr>
              <a:t>Devleti’ne </a:t>
            </a:r>
            <a:r>
              <a:rPr lang="tr-TR" dirty="0">
                <a:latin typeface="Times New Roman" panose="02020603050405020304" pitchFamily="18" charset="0"/>
                <a:cs typeface="Times New Roman" panose="02020603050405020304" pitchFamily="18" charset="0"/>
              </a:rPr>
              <a:t>tabi olmak </a:t>
            </a:r>
            <a:r>
              <a:rPr lang="tr-TR">
                <a:latin typeface="Times New Roman" panose="02020603050405020304" pitchFamily="18" charset="0"/>
                <a:cs typeface="Times New Roman" panose="02020603050405020304" pitchFamily="18" charset="0"/>
              </a:rPr>
              <a:t>üzere </a:t>
            </a:r>
            <a:r>
              <a:rPr lang="tr-TR" smtClean="0">
                <a:latin typeface="Times New Roman" panose="02020603050405020304" pitchFamily="18" charset="0"/>
                <a:cs typeface="Times New Roman" panose="02020603050405020304" pitchFamily="18" charset="0"/>
              </a:rPr>
              <a:t>müracaatı, </a:t>
            </a:r>
            <a:r>
              <a:rPr lang="tr-TR" dirty="0" smtClean="0">
                <a:latin typeface="Times New Roman" panose="02020603050405020304" pitchFamily="18" charset="0"/>
                <a:cs typeface="Times New Roman" panose="02020603050405020304" pitchFamily="18" charset="0"/>
              </a:rPr>
              <a:t>siyasi </a:t>
            </a:r>
            <a:r>
              <a:rPr lang="tr-TR" dirty="0">
                <a:latin typeface="Times New Roman" panose="02020603050405020304" pitchFamily="18" charset="0"/>
                <a:cs typeface="Times New Roman" panose="02020603050405020304" pitchFamily="18" charset="0"/>
              </a:rPr>
              <a:t>alanda da Türkler arasında dayanışma </a:t>
            </a:r>
            <a:r>
              <a:rPr lang="tr-TR">
                <a:latin typeface="Times New Roman" panose="02020603050405020304" pitchFamily="18" charset="0"/>
                <a:cs typeface="Times New Roman" panose="02020603050405020304" pitchFamily="18" charset="0"/>
              </a:rPr>
              <a:t>ve </a:t>
            </a:r>
            <a:r>
              <a:rPr lang="tr-TR" smtClean="0">
                <a:latin typeface="Times New Roman" panose="02020603050405020304" pitchFamily="18" charset="0"/>
                <a:cs typeface="Times New Roman" panose="02020603050405020304" pitchFamily="18" charset="0"/>
              </a:rPr>
              <a:t>işbirliğini </a:t>
            </a:r>
            <a:r>
              <a:rPr lang="tr-TR" dirty="0">
                <a:latin typeface="Times New Roman" panose="02020603050405020304" pitchFamily="18" charset="0"/>
                <a:cs typeface="Times New Roman" panose="02020603050405020304" pitchFamily="18" charset="0"/>
              </a:rPr>
              <a:t>konuşulur </a:t>
            </a:r>
            <a:r>
              <a:rPr lang="tr-TR" dirty="0" smtClean="0">
                <a:latin typeface="Times New Roman" panose="02020603050405020304" pitchFamily="18" charset="0"/>
                <a:cs typeface="Times New Roman" panose="02020603050405020304" pitchFamily="18" charset="0"/>
              </a:rPr>
              <a:t>hale getirmişti.  </a:t>
            </a:r>
            <a:r>
              <a:rPr lang="tr-TR" dirty="0">
                <a:latin typeface="Times New Roman" panose="02020603050405020304" pitchFamily="18" charset="0"/>
                <a:cs typeface="Times New Roman" panose="02020603050405020304" pitchFamily="18" charset="0"/>
              </a:rPr>
              <a:t>Ahmet Vefik Paşa, Süleyman Paşa, Şemseddin Sami gibi isimlerin çalışmalarıyla aydın kesimin tarih, edebiyat ve kültür çalışmalarında yer bulan Türkçülüğün siyasî bir görünüm kazanması, </a:t>
            </a:r>
            <a:r>
              <a:rPr lang="tr-TR" dirty="0" smtClean="0">
                <a:latin typeface="Times New Roman" panose="02020603050405020304" pitchFamily="18" charset="0"/>
                <a:cs typeface="Times New Roman" panose="02020603050405020304" pitchFamily="18" charset="0"/>
              </a:rPr>
              <a:t>aydınların </a:t>
            </a:r>
            <a:r>
              <a:rPr lang="tr-TR" dirty="0">
                <a:latin typeface="Times New Roman" panose="02020603050405020304" pitchFamily="18" charset="0"/>
                <a:cs typeface="Times New Roman" panose="02020603050405020304" pitchFamily="18" charset="0"/>
              </a:rPr>
              <a:t>gündemine siyasî bir program olarak gelmesi ancak Balkan Savaşları’ndan sonra, İmparatorluk nüfusunun büyük ölçüde homojenleşmesi üzerine </a:t>
            </a:r>
            <a:r>
              <a:rPr lang="tr-TR" dirty="0" smtClean="0">
                <a:latin typeface="Times New Roman" panose="02020603050405020304" pitchFamily="18" charset="0"/>
                <a:cs typeface="Times New Roman" panose="02020603050405020304" pitchFamily="18" charset="0"/>
              </a:rPr>
              <a:t>olmuştur.</a:t>
            </a:r>
          </a:p>
          <a:p>
            <a:pPr marL="342900" indent="-342900"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Osmanlı </a:t>
            </a:r>
            <a:r>
              <a:rPr lang="tr-TR" dirty="0">
                <a:latin typeface="Times New Roman" panose="02020603050405020304" pitchFamily="18" charset="0"/>
                <a:cs typeface="Times New Roman" panose="02020603050405020304" pitchFamily="18" charset="0"/>
              </a:rPr>
              <a:t>unsurları içinde milliyetçilik fikri en geç Türklerde ortaya çıkmıştır. İmparatorluğun gayrimüslim ve bazı Müslüman unsurlarının devlet birliğinden kopmaları üzerine devletin asli unsuru olan Türkler de milliyetçilik düşüncesini öne çıkarmışlardır. İkinci Meşrutiyet dönemi ve Cumhuriyetin kuruluş sürecinde son derece etkili olan fikirleriyle Ziya Gökalp, süreci “Türkleşmek, İslamlaşmak, Muasırlaşmak (Çağdaşlaşmak)” formülüyle telif etmeye çalışmıştır. </a:t>
            </a:r>
          </a:p>
        </p:txBody>
      </p:sp>
      <p:sp>
        <p:nvSpPr>
          <p:cNvPr id="3" name="Slide Number Placeholder 2"/>
          <p:cNvSpPr>
            <a:spLocks noGrp="1"/>
          </p:cNvSpPr>
          <p:nvPr>
            <p:ph type="sldNum" sz="quarter" idx="13"/>
          </p:nvPr>
        </p:nvSpPr>
        <p:spPr/>
        <p:txBody>
          <a:bodyPr/>
          <a:lstStyle/>
          <a:p>
            <a:fld id="{8E6AA186-9BDC-43F2-8CB7-BFB6CE2B9968}" type="slidenum">
              <a:rPr lang="tr-TR" smtClean="0"/>
              <a:pPr/>
              <a:t>18</a:t>
            </a:fld>
            <a:endParaRPr lang="tr-TR"/>
          </a:p>
        </p:txBody>
      </p:sp>
      <p:sp>
        <p:nvSpPr>
          <p:cNvPr id="4" name="Title 3"/>
          <p:cNvSpPr>
            <a:spLocks noGrp="1"/>
          </p:cNvSpPr>
          <p:nvPr>
            <p:ph type="title"/>
          </p:nvPr>
        </p:nvSpPr>
        <p:spPr>
          <a:xfrm>
            <a:off x="180000" y="1141755"/>
            <a:ext cx="7674664" cy="424732"/>
          </a:xfrm>
        </p:spPr>
        <p:txBody>
          <a:bodyPr/>
          <a:lstStyle/>
          <a:p>
            <a:r>
              <a:rPr lang="tr-TR" b="1" dirty="0">
                <a:latin typeface="Times New Roman" panose="02020603050405020304" pitchFamily="18" charset="0"/>
                <a:cs typeface="Times New Roman" panose="02020603050405020304" pitchFamily="18" charset="0"/>
              </a:rPr>
              <a:t>3.7.3. Türkçülük</a:t>
            </a:r>
            <a:endParaRPr lang="tr-TR"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5"/>
          </p:nvPr>
        </p:nvSpPr>
        <p:spPr>
          <a:xfrm>
            <a:off x="180000" y="5888"/>
            <a:ext cx="7674664"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79766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9118" y="454502"/>
            <a:ext cx="7626002" cy="1077218"/>
          </a:xfrm>
        </p:spPr>
        <p:txBody>
          <a:bodyPr/>
          <a:lstStyle/>
          <a:p>
            <a:r>
              <a:rPr lang="tr-TR" b="1" dirty="0">
                <a:latin typeface="Times New Roman" panose="02020603050405020304" pitchFamily="18" charset="0"/>
                <a:cs typeface="Times New Roman" panose="02020603050405020304" pitchFamily="18" charset="0"/>
              </a:rPr>
              <a:t>I.MEŞRUTİYET DÖNEMİ GELİŞMELERİ</a:t>
            </a:r>
            <a:endParaRPr lang="tr-TR" dirty="0">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sz="quarter" idx="10"/>
          </p:nvPr>
        </p:nvSpPr>
        <p:spPr/>
        <p:txBody>
          <a:bodyPr>
            <a:normAutofit fontScale="77500" lnSpcReduction="20000"/>
          </a:bodyPr>
          <a:lstStyle/>
          <a:p>
            <a:pPr indent="450215" algn="just">
              <a:lnSpc>
                <a:spcPct val="115000"/>
              </a:lnSpc>
              <a:spcAft>
                <a:spcPts val="1200"/>
              </a:spcAft>
            </a:pPr>
            <a:r>
              <a:rPr lang="tr-TR" sz="2400" b="1" spc="10" dirty="0" smtClean="0">
                <a:latin typeface="Times New Roman"/>
                <a:ea typeface="Calibri"/>
                <a:cs typeface="Times New Roman"/>
              </a:rPr>
              <a:t>Giriş: </a:t>
            </a:r>
            <a:r>
              <a:rPr lang="tr-TR" sz="2400" spc="10" dirty="0" smtClean="0">
                <a:latin typeface="Times New Roman"/>
                <a:ea typeface="Calibri"/>
                <a:cs typeface="Times New Roman"/>
              </a:rPr>
              <a:t>Tanzimat </a:t>
            </a:r>
            <a:r>
              <a:rPr lang="tr-TR" sz="2400" spc="10" dirty="0">
                <a:latin typeface="Times New Roman"/>
                <a:ea typeface="Calibri"/>
                <a:cs typeface="Times New Roman"/>
              </a:rPr>
              <a:t>ve Islahat Fermanları sürecinde ortaya konulan değişme iradesi ve yapılan düzenlemelere karşın istenilen neticenin alınamaması devletin ancak daha kapsamlı bir değişimle sorunlarından kurtulacağı fikrine sahip kesimleri ön plana çıkartmıştır. Devletin ve toplumun yaşadığı problemlerin temel kaynağını devleti yönetenlerin keyfiliğinde gören bu kesimin bulduğu çıkar yol ise yönetim tarzının keyfiliği önleyecek belli esaslara bağlanmasıydı. Yönetimin ilkeleri kişilere göre değişmeyeceği bir esas kanuna göre düzenlenmesini isteyen bu aydın hareketinin temsilcileri “Yeni Osmanlılar” olarak adlandırılmışlardır. </a:t>
            </a:r>
            <a:endParaRPr lang="tr-TR" sz="2400" spc="10" dirty="0" smtClean="0">
              <a:latin typeface="Times New Roman"/>
              <a:ea typeface="Calibri"/>
              <a:cs typeface="Times New Roman"/>
            </a:endParaRPr>
          </a:p>
          <a:p>
            <a:pPr indent="450215" algn="just">
              <a:lnSpc>
                <a:spcPct val="115000"/>
              </a:lnSpc>
              <a:spcAft>
                <a:spcPts val="1200"/>
              </a:spcAft>
            </a:pPr>
            <a:r>
              <a:rPr lang="tr-TR" sz="2400" spc="10" dirty="0" smtClean="0">
                <a:latin typeface="Times New Roman"/>
                <a:ea typeface="Calibri"/>
                <a:cs typeface="Times New Roman"/>
              </a:rPr>
              <a:t>Doğrudan </a:t>
            </a:r>
            <a:r>
              <a:rPr lang="tr-TR" sz="2400" spc="10" dirty="0">
                <a:latin typeface="Times New Roman"/>
                <a:ea typeface="Calibri"/>
                <a:cs typeface="Times New Roman"/>
              </a:rPr>
              <a:t>Padişahı değil de hükümeti hedef alarak eleştiren Yeni Osmanlılar devlet ve toplumun modernleşmesinde İslam tarih ve kültüründeki birikimden yararlanılmasını savunuyorlardı. Dürüst bir Padişah ve “Meclis-i Şura-</a:t>
            </a:r>
            <a:r>
              <a:rPr lang="tr-TR" sz="2400" spc="10" dirty="0" err="1">
                <a:latin typeface="Times New Roman"/>
                <a:ea typeface="Calibri"/>
                <a:cs typeface="Times New Roman"/>
              </a:rPr>
              <a:t>yı</a:t>
            </a:r>
            <a:r>
              <a:rPr lang="tr-TR" sz="2400" spc="10" dirty="0">
                <a:latin typeface="Times New Roman"/>
                <a:ea typeface="Calibri"/>
                <a:cs typeface="Times New Roman"/>
              </a:rPr>
              <a:t> Ümmet” sayesinde devletin buhrandan kurtulacağına inanan hareketin öncüleri 1865’de ‘ittifak-ı </a:t>
            </a:r>
            <a:r>
              <a:rPr lang="tr-TR" sz="2400" spc="10" dirty="0" err="1">
                <a:latin typeface="Times New Roman"/>
                <a:ea typeface="Calibri"/>
                <a:cs typeface="Times New Roman"/>
              </a:rPr>
              <a:t>hamiyyet</a:t>
            </a:r>
            <a:r>
              <a:rPr lang="tr-TR" sz="2400" spc="10" dirty="0">
                <a:latin typeface="Times New Roman"/>
                <a:ea typeface="Calibri"/>
                <a:cs typeface="Times New Roman"/>
              </a:rPr>
              <a:t>’ cemiyeti etrafında birleştiler. Namık Kemal, Ali Suavi, Ziya Paşa gibi bilinen isimlerin yanı sıra Askeri Okullar komutanı Süleyman Paşa, Mithat Paşa gibi üst</a:t>
            </a:r>
            <a:r>
              <a:rPr lang="tr-TR" sz="2400" spc="-10" dirty="0">
                <a:latin typeface="Times New Roman"/>
                <a:ea typeface="Calibri"/>
                <a:cs typeface="Times New Roman"/>
              </a:rPr>
              <a:t> düzey asker ve sivil bürokratların da yer aldığı kadro meşrutiyet idaresini getirmek için çalışacaktı. </a:t>
            </a:r>
            <a:endParaRPr lang="tr-TR" sz="2000" dirty="0">
              <a:latin typeface="Calibri"/>
              <a:ea typeface="Calibri"/>
              <a:cs typeface="Times New Roman"/>
            </a:endParaRPr>
          </a:p>
        </p:txBody>
      </p:sp>
      <p:sp>
        <p:nvSpPr>
          <p:cNvPr id="4" name="Slide Number Placeholder 3"/>
          <p:cNvSpPr>
            <a:spLocks noGrp="1"/>
          </p:cNvSpPr>
          <p:nvPr>
            <p:ph type="sldNum" sz="quarter" idx="13"/>
          </p:nvPr>
        </p:nvSpPr>
        <p:spPr/>
        <p:txBody>
          <a:bodyPr/>
          <a:lstStyle/>
          <a:p>
            <a:fld id="{8E6AA186-9BDC-43F2-8CB7-BFB6CE2B9968}" type="slidenum">
              <a:rPr lang="tr-TR" smtClean="0"/>
              <a:pPr/>
              <a:t>1</a:t>
            </a:fld>
            <a:endParaRPr lang="tr-TR"/>
          </a:p>
        </p:txBody>
      </p:sp>
    </p:spTree>
    <p:extLst>
      <p:ext uri="{BB962C8B-B14F-4D97-AF65-F5344CB8AC3E}">
        <p14:creationId xmlns="" xmlns:p14="http://schemas.microsoft.com/office/powerpoint/2010/main" val="28433427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normAutofit/>
          </a:bodyPr>
          <a:lstStyle/>
          <a:p>
            <a:pPr marL="342900" indent="-34290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Türkçülük akımının gelişmesindeki etkenlerden biri de Rus esareti altında yaşayan Türk topluluklarının kimliklerini ve kültürlerini korumak için başlattıkları </a:t>
            </a:r>
            <a:r>
              <a:rPr lang="tr-TR" dirty="0" smtClean="0">
                <a:latin typeface="Times New Roman" panose="02020603050405020304" pitchFamily="18" charset="0"/>
                <a:cs typeface="Times New Roman" panose="02020603050405020304" pitchFamily="18" charset="0"/>
              </a:rPr>
              <a:t>fikir mücadeleleri </a:t>
            </a:r>
            <a:r>
              <a:rPr lang="tr-TR" dirty="0">
                <a:latin typeface="Times New Roman" panose="02020603050405020304" pitchFamily="18" charset="0"/>
                <a:cs typeface="Times New Roman" panose="02020603050405020304" pitchFamily="18" charset="0"/>
              </a:rPr>
              <a:t>olmuştur. Kırım’da Gaspıralı İsmail Bey; Azerbaycan ve </a:t>
            </a:r>
            <a:r>
              <a:rPr lang="tr-TR">
                <a:latin typeface="Times New Roman" panose="02020603050405020304" pitchFamily="18" charset="0"/>
                <a:cs typeface="Times New Roman" panose="02020603050405020304" pitchFamily="18" charset="0"/>
              </a:rPr>
              <a:t>Osmanlı </a:t>
            </a:r>
            <a:r>
              <a:rPr lang="tr-TR" smtClean="0">
                <a:latin typeface="Times New Roman" panose="02020603050405020304" pitchFamily="18" charset="0"/>
                <a:cs typeface="Times New Roman" panose="02020603050405020304" pitchFamily="18" charset="0"/>
              </a:rPr>
              <a:t>Devleti’nde </a:t>
            </a:r>
            <a:r>
              <a:rPr lang="tr-TR" dirty="0">
                <a:latin typeface="Times New Roman" panose="02020603050405020304" pitchFamily="18" charset="0"/>
                <a:cs typeface="Times New Roman" panose="02020603050405020304" pitchFamily="18" charset="0"/>
              </a:rPr>
              <a:t>çeşitli kademelerdeki hizmetleriyle Hüseyinzâde Ali Bey(Turan) gibi </a:t>
            </a:r>
            <a:r>
              <a:rPr lang="tr-TR">
                <a:latin typeface="Times New Roman" panose="02020603050405020304" pitchFamily="18" charset="0"/>
                <a:cs typeface="Times New Roman" panose="02020603050405020304" pitchFamily="18" charset="0"/>
              </a:rPr>
              <a:t>aydınların </a:t>
            </a:r>
            <a:r>
              <a:rPr lang="tr-TR" smtClean="0">
                <a:latin typeface="Times New Roman" panose="02020603050405020304" pitchFamily="18" charset="0"/>
                <a:cs typeface="Times New Roman" panose="02020603050405020304" pitchFamily="18" charset="0"/>
              </a:rPr>
              <a:t>çabaları, </a:t>
            </a:r>
            <a:r>
              <a:rPr lang="tr-TR" dirty="0" smtClean="0">
                <a:latin typeface="Times New Roman" panose="02020603050405020304" pitchFamily="18" charset="0"/>
                <a:cs typeface="Times New Roman" panose="02020603050405020304" pitchFamily="18" charset="0"/>
              </a:rPr>
              <a:t>fikrin gelişimine önemli </a:t>
            </a:r>
            <a:r>
              <a:rPr lang="tr-TR" dirty="0">
                <a:latin typeface="Times New Roman" panose="02020603050405020304" pitchFamily="18" charset="0"/>
                <a:cs typeface="Times New Roman" panose="02020603050405020304" pitchFamily="18" charset="0"/>
              </a:rPr>
              <a:t>katkı sunmuştur. </a:t>
            </a:r>
            <a:endParaRPr lang="tr-TR"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Türk </a:t>
            </a:r>
            <a:r>
              <a:rPr lang="tr-TR" dirty="0">
                <a:latin typeface="Times New Roman" panose="02020603050405020304" pitchFamily="18" charset="0"/>
                <a:cs typeface="Times New Roman" panose="02020603050405020304" pitchFamily="18" charset="0"/>
              </a:rPr>
              <a:t>milliyetçiliği II. Meşrutiyet döneminde teşkilatlanma imkânı bularak yayınlar yoluyla kamuoyunda etkinliğini arttırmaya ve giderek devlet siyasetine de yön vermeye başlamıştır. </a:t>
            </a:r>
            <a:r>
              <a:rPr lang="tr-TR">
                <a:latin typeface="Times New Roman" panose="02020603050405020304" pitchFamily="18" charset="0"/>
                <a:cs typeface="Times New Roman" panose="02020603050405020304" pitchFamily="18" charset="0"/>
              </a:rPr>
              <a:t>Türk </a:t>
            </a:r>
            <a:r>
              <a:rPr lang="tr-TR" smtClean="0">
                <a:latin typeface="Times New Roman" panose="02020603050405020304" pitchFamily="18" charset="0"/>
                <a:cs typeface="Times New Roman" panose="02020603050405020304" pitchFamily="18" charset="0"/>
              </a:rPr>
              <a:t>Ocakları’nın </a:t>
            </a:r>
            <a:r>
              <a:rPr lang="tr-TR" dirty="0">
                <a:latin typeface="Times New Roman" panose="02020603050405020304" pitchFamily="18" charset="0"/>
                <a:cs typeface="Times New Roman" panose="02020603050405020304" pitchFamily="18" charset="0"/>
              </a:rPr>
              <a:t>kurulması ve Türk </a:t>
            </a:r>
            <a:r>
              <a:rPr lang="tr-TR">
                <a:latin typeface="Times New Roman" panose="02020603050405020304" pitchFamily="18" charset="0"/>
                <a:cs typeface="Times New Roman" panose="02020603050405020304" pitchFamily="18" charset="0"/>
              </a:rPr>
              <a:t>Yurdu </a:t>
            </a:r>
            <a:r>
              <a:rPr lang="tr-TR" smtClean="0">
                <a:latin typeface="Times New Roman" panose="02020603050405020304" pitchFamily="18" charset="0"/>
                <a:cs typeface="Times New Roman" panose="02020603050405020304" pitchFamily="18" charset="0"/>
              </a:rPr>
              <a:t>Dergisi </a:t>
            </a:r>
            <a:r>
              <a:rPr lang="tr-TR" dirty="0">
                <a:latin typeface="Times New Roman" panose="02020603050405020304" pitchFamily="18" charset="0"/>
                <a:cs typeface="Times New Roman" panose="02020603050405020304" pitchFamily="18" charset="0"/>
              </a:rPr>
              <a:t>ile kitlelere ulaşması</a:t>
            </a:r>
            <a:r>
              <a:rPr lang="tr-TR">
                <a:latin typeface="Times New Roman" panose="02020603050405020304" pitchFamily="18" charset="0"/>
                <a:cs typeface="Times New Roman" panose="02020603050405020304" pitchFamily="18" charset="0"/>
              </a:rPr>
              <a:t>, </a:t>
            </a:r>
            <a:r>
              <a:rPr lang="tr-TR" smtClean="0">
                <a:latin typeface="Times New Roman" panose="02020603050405020304" pitchFamily="18" charset="0"/>
                <a:cs typeface="Times New Roman" panose="02020603050405020304" pitchFamily="18" charset="0"/>
              </a:rPr>
              <a:t>halka </a:t>
            </a:r>
            <a:r>
              <a:rPr lang="tr-TR" dirty="0">
                <a:latin typeface="Times New Roman" panose="02020603050405020304" pitchFamily="18" charset="0"/>
                <a:cs typeface="Times New Roman" panose="02020603050405020304" pitchFamily="18" charset="0"/>
              </a:rPr>
              <a:t>doğru akımı ile gençliğin ülkenin ihmal edilmiş yığınlarına </a:t>
            </a:r>
            <a:r>
              <a:rPr lang="tr-TR">
                <a:latin typeface="Times New Roman" panose="02020603050405020304" pitchFamily="18" charset="0"/>
                <a:cs typeface="Times New Roman" panose="02020603050405020304" pitchFamily="18" charset="0"/>
              </a:rPr>
              <a:t>ulaşmaya </a:t>
            </a:r>
            <a:r>
              <a:rPr lang="tr-TR" smtClean="0">
                <a:latin typeface="Times New Roman" panose="02020603050405020304" pitchFamily="18" charset="0"/>
                <a:cs typeface="Times New Roman" panose="02020603050405020304" pitchFamily="18" charset="0"/>
              </a:rPr>
              <a:t>çalışmaları, </a:t>
            </a:r>
            <a:r>
              <a:rPr lang="tr-TR" dirty="0">
                <a:latin typeface="Times New Roman" panose="02020603050405020304" pitchFamily="18" charset="0"/>
                <a:cs typeface="Times New Roman" panose="02020603050405020304" pitchFamily="18" charset="0"/>
              </a:rPr>
              <a:t>milli devlete gidiş sürecinin köşe taşları arasında yer alacak önemdedir. </a:t>
            </a:r>
          </a:p>
        </p:txBody>
      </p:sp>
      <p:sp>
        <p:nvSpPr>
          <p:cNvPr id="3" name="Slide Number Placeholder 2"/>
          <p:cNvSpPr>
            <a:spLocks noGrp="1"/>
          </p:cNvSpPr>
          <p:nvPr>
            <p:ph type="sldNum" sz="quarter" idx="13"/>
          </p:nvPr>
        </p:nvSpPr>
        <p:spPr/>
        <p:txBody>
          <a:bodyPr/>
          <a:lstStyle/>
          <a:p>
            <a:fld id="{8E6AA186-9BDC-43F2-8CB7-BFB6CE2B9968}" type="slidenum">
              <a:rPr lang="tr-TR" smtClean="0"/>
              <a:pPr/>
              <a:t>19</a:t>
            </a:fld>
            <a:endParaRPr lang="tr-TR"/>
          </a:p>
        </p:txBody>
      </p:sp>
      <p:sp>
        <p:nvSpPr>
          <p:cNvPr id="4" name="Title 3"/>
          <p:cNvSpPr>
            <a:spLocks noGrp="1"/>
          </p:cNvSpPr>
          <p:nvPr>
            <p:ph type="title"/>
          </p:nvPr>
        </p:nvSpPr>
        <p:spPr>
          <a:xfrm>
            <a:off x="180000" y="1141755"/>
            <a:ext cx="7674664" cy="424732"/>
          </a:xfrm>
        </p:spPr>
        <p:txBody>
          <a:bodyPr/>
          <a:lstStyle/>
          <a:p>
            <a:r>
              <a:rPr lang="tr-TR" b="1" dirty="0">
                <a:latin typeface="Times New Roman" panose="02020603050405020304" pitchFamily="18" charset="0"/>
                <a:cs typeface="Times New Roman" panose="02020603050405020304" pitchFamily="18" charset="0"/>
              </a:rPr>
              <a:t>3.7.3. Türkçülük</a:t>
            </a:r>
            <a:endParaRPr lang="en-US"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5"/>
          </p:nvPr>
        </p:nvSpPr>
        <p:spPr>
          <a:xfrm>
            <a:off x="180000" y="5888"/>
            <a:ext cx="7674664"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5469249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80000" y="1496292"/>
            <a:ext cx="8805998" cy="4812434"/>
          </a:xfrm>
        </p:spPr>
        <p:txBody>
          <a:bodyPr>
            <a:normAutofit fontScale="77500" lnSpcReduction="20000"/>
          </a:bodyPr>
          <a:lstStyle/>
          <a:p>
            <a:pPr marL="342900" indent="-342900" algn="just">
              <a:lnSpc>
                <a:spcPct val="120000"/>
              </a:lnSpc>
              <a:buFont typeface="Arial" panose="020B0604020202020204" pitchFamily="34" charset="0"/>
              <a:buChar char="•"/>
            </a:pPr>
            <a:r>
              <a:rPr lang="tr-TR" sz="2500" dirty="0" smtClean="0">
                <a:latin typeface="Times New Roman" pitchFamily="18" charset="0"/>
                <a:cs typeface="Times New Roman" pitchFamily="18" charset="0"/>
              </a:rPr>
              <a:t>I</a:t>
            </a:r>
            <a:r>
              <a:rPr lang="tr-TR" sz="2500" dirty="0">
                <a:latin typeface="Times New Roman" pitchFamily="18" charset="0"/>
                <a:cs typeface="Times New Roman" pitchFamily="18" charset="0"/>
              </a:rPr>
              <a:t>. Meşrutiyet döneminde </a:t>
            </a:r>
            <a:r>
              <a:rPr lang="tr-TR" sz="2500" dirty="0" smtClean="0">
                <a:latin typeface="Times New Roman" pitchFamily="18" charset="0"/>
                <a:cs typeface="Times New Roman" pitchFamily="18" charset="0"/>
              </a:rPr>
              <a:t>istenilen bütün </a:t>
            </a:r>
            <a:r>
              <a:rPr lang="tr-TR" sz="2500" dirty="0">
                <a:latin typeface="Times New Roman" pitchFamily="18" charset="0"/>
                <a:cs typeface="Times New Roman" pitchFamily="18" charset="0"/>
              </a:rPr>
              <a:t>reformlar yapılamamakla birlikte oldukça önemli adımlar atılmış, eğitim, bayındırlık ve tarım alanında olumlu gelişmeler sağlanmıştır. Özellikle eğitim alanındaki gelişmeler devrim niteliğindedir. Çağın gereklerine cevap veremediği gibi kendi gelirleriyle ayakta duramayan medreseler olduğu gibi </a:t>
            </a:r>
            <a:r>
              <a:rPr lang="tr-TR" sz="2500">
                <a:latin typeface="Times New Roman" pitchFamily="18" charset="0"/>
                <a:cs typeface="Times New Roman" pitchFamily="18" charset="0"/>
              </a:rPr>
              <a:t>muhafaza </a:t>
            </a:r>
            <a:r>
              <a:rPr lang="tr-TR" sz="2500" smtClean="0">
                <a:latin typeface="Times New Roman" pitchFamily="18" charset="0"/>
                <a:cs typeface="Times New Roman" pitchFamily="18" charset="0"/>
              </a:rPr>
              <a:t>edilirken, </a:t>
            </a:r>
            <a:r>
              <a:rPr lang="tr-TR" sz="2500" dirty="0">
                <a:latin typeface="Times New Roman" pitchFamily="18" charset="0"/>
                <a:cs typeface="Times New Roman" pitchFamily="18" charset="0"/>
              </a:rPr>
              <a:t>yeni usullerle eğitim veren okulların ülke sathına yayılması desteklendi. Kaliteli uzman-memur yetiştirmek üzere yüksekokullar açıldı. Siyasal Bilgiler, Hukuk, Güzel Sanatlar, Yüksek Öğretmen Okulu, Maliye, Ticaret, Ziraat, Deniz Ticareti, Ormancılık ve Maliye Okulları açıldı. </a:t>
            </a:r>
            <a:endParaRPr lang="tr-TR" sz="2500" dirty="0" smtClean="0">
              <a:latin typeface="Times New Roman" pitchFamily="18" charset="0"/>
              <a:cs typeface="Times New Roman" pitchFamily="18" charset="0"/>
            </a:endParaRPr>
          </a:p>
          <a:p>
            <a:pPr marL="342900" indent="-342900" algn="just">
              <a:lnSpc>
                <a:spcPct val="120000"/>
              </a:lnSpc>
              <a:buFont typeface="Arial" panose="020B0604020202020204" pitchFamily="34" charset="0"/>
              <a:buChar char="•"/>
            </a:pPr>
            <a:r>
              <a:rPr lang="tr-TR" sz="2500" dirty="0" smtClean="0">
                <a:latin typeface="Times New Roman" pitchFamily="18" charset="0"/>
                <a:cs typeface="Times New Roman" pitchFamily="18" charset="0"/>
              </a:rPr>
              <a:t>Lisan </a:t>
            </a:r>
            <a:r>
              <a:rPr lang="tr-TR" sz="2500" dirty="0">
                <a:latin typeface="Times New Roman" pitchFamily="18" charset="0"/>
                <a:cs typeface="Times New Roman" pitchFamily="18" charset="0"/>
              </a:rPr>
              <a:t>Mektebi, Dilsiz ve Görme Özürlüler mektepleriyle Öğretmen okulları, Kız Sanayi mektepleri, İlahiyat, Fen ve Edebiyat Fakültelerinden oluşan Darülfünun Abdülhamid döneminde açılmıştır. Bu yüksekokullara öğrenci yetiştirmek üzere ilk ve orta öğretime de önem verilmiştir. Bilhassa batı tarzındaki ilk ve orta tahsilin kurulması bu dönemdedir. Abdülhamid, İptidai denilen ilk mektepleri köylere kadar götürdü ve bütün vilâyetlerle sancakların çoğunda Rüştiyeler(ortaokul) kurdurdu. Rüştiyelerden itibaren yabancı dil öğretimi mecburi tutuldu. </a:t>
            </a:r>
          </a:p>
          <a:p>
            <a:endParaRPr lang="en-US" dirty="0"/>
          </a:p>
        </p:txBody>
      </p:sp>
      <p:sp>
        <p:nvSpPr>
          <p:cNvPr id="3" name="Slide Number Placeholder 2"/>
          <p:cNvSpPr>
            <a:spLocks noGrp="1"/>
          </p:cNvSpPr>
          <p:nvPr>
            <p:ph type="sldNum" sz="quarter" idx="13"/>
          </p:nvPr>
        </p:nvSpPr>
        <p:spPr/>
        <p:txBody>
          <a:bodyPr/>
          <a:lstStyle/>
          <a:p>
            <a:fld id="{8E6AA186-9BDC-43F2-8CB7-BFB6CE2B9968}" type="slidenum">
              <a:rPr lang="tr-TR" smtClean="0"/>
              <a:pPr/>
              <a:t>20</a:t>
            </a:fld>
            <a:endParaRPr lang="tr-TR"/>
          </a:p>
        </p:txBody>
      </p:sp>
      <p:sp>
        <p:nvSpPr>
          <p:cNvPr id="4" name="Title 3"/>
          <p:cNvSpPr>
            <a:spLocks noGrp="1"/>
          </p:cNvSpPr>
          <p:nvPr>
            <p:ph type="title"/>
          </p:nvPr>
        </p:nvSpPr>
        <p:spPr>
          <a:xfrm>
            <a:off x="144374" y="1098203"/>
            <a:ext cx="7674664" cy="369332"/>
          </a:xfrm>
        </p:spPr>
        <p:txBody>
          <a:bodyPr/>
          <a:lstStyle/>
          <a:p>
            <a:r>
              <a:rPr lang="tr-TR" sz="2000" b="1" dirty="0">
                <a:latin typeface="Times New Roman" panose="02020603050405020304" pitchFamily="18" charset="0"/>
                <a:cs typeface="Times New Roman" panose="02020603050405020304" pitchFamily="18" charset="0"/>
              </a:rPr>
              <a:t>3.8. I. Meşrutiyet Döneminde Eğitim ve Kültür Politikaları</a:t>
            </a:r>
            <a:endParaRPr lang="tr-TR" sz="2000"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5"/>
          </p:nvPr>
        </p:nvSpPr>
        <p:spPr>
          <a:xfrm>
            <a:off x="180000" y="5888"/>
            <a:ext cx="7674664"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7305440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80000" y="1531918"/>
            <a:ext cx="8805998" cy="4776808"/>
          </a:xfrm>
        </p:spPr>
        <p:txBody>
          <a:bodyPr>
            <a:normAutofit fontScale="77500" lnSpcReduction="20000"/>
          </a:bodyPr>
          <a:lstStyle/>
          <a:p>
            <a:pPr marL="342900" indent="-342900" algn="just">
              <a:buFont typeface="Arial" panose="020B0604020202020204" pitchFamily="34" charset="0"/>
              <a:buChar char="•"/>
            </a:pPr>
            <a:r>
              <a:rPr lang="tr-TR" sz="2300" dirty="0">
                <a:latin typeface="Times New Roman" pitchFamily="18" charset="0"/>
                <a:cs typeface="Times New Roman" pitchFamily="18" charset="0"/>
              </a:rPr>
              <a:t>Eğitim kurumlarının artması ülkede kültür seviyesinin yükselmesine katkı sağlamıştır.  Abdülhamid, Müze-i Hümâyun (Eski Eserler Müzesi), Askerî Müze, Bayezid Kütüphâne-i Umûmîsi, Yıldız Arşivi ve Kütüphanesi gibi kültür müesseselerini de kurmuştur. İmparatorluk içindeki vakıf kütüphanelerinin kitap mevcudunu tespit eden ilk kataloglar da bu dönemde yapılmıştır. Muhalif yayınlara sansür uygulandığı halde, Padişah yayın çalışmalarını bizzat desteklediği için kitap, dergi ve gazete sayısında büyük artışlar oldu. </a:t>
            </a:r>
            <a:endParaRPr lang="tr-TR" sz="2300" dirty="0" smtClean="0">
              <a:latin typeface="Times New Roman" pitchFamily="18" charset="0"/>
              <a:cs typeface="Times New Roman" pitchFamily="18" charset="0"/>
            </a:endParaRPr>
          </a:p>
          <a:p>
            <a:pPr marL="342900" indent="-342900" algn="just">
              <a:buFont typeface="Arial" panose="020B0604020202020204" pitchFamily="34" charset="0"/>
              <a:buChar char="•"/>
            </a:pPr>
            <a:r>
              <a:rPr lang="tr-TR" sz="2300" dirty="0" smtClean="0">
                <a:latin typeface="Times New Roman" pitchFamily="18" charset="0"/>
                <a:cs typeface="Times New Roman" pitchFamily="18" charset="0"/>
              </a:rPr>
              <a:t>Abdülhamid </a:t>
            </a:r>
            <a:r>
              <a:rPr lang="tr-TR" sz="2300" dirty="0">
                <a:latin typeface="Times New Roman" pitchFamily="18" charset="0"/>
                <a:cs typeface="Times New Roman" pitchFamily="18" charset="0"/>
              </a:rPr>
              <a:t>padişahlığı döneminde başkentten ayrılmasa da ülkenin her tarafında gerçekleşen imar, eğitim ve sağlık başta olmak üzere her alandaki gelişme ve değişimi tespit etmek amacıyla bunların fotoğraflarını aldırdı. İstanbul başta olmak üzere imparatorluğun çeşitli şehirlerinin önemli fotoğraflarını ihtiva eden çok değerli bir albümler koleksiyonu hazırlattı. Bu albümler bugün İstanbul Üniversitesi Kütüphanesi’nin önemli bir bölümünü teşkil etmektedir. </a:t>
            </a:r>
            <a:endParaRPr lang="tr-TR" sz="2300" dirty="0" smtClean="0">
              <a:latin typeface="Times New Roman" pitchFamily="18" charset="0"/>
              <a:cs typeface="Times New Roman" pitchFamily="18" charset="0"/>
            </a:endParaRPr>
          </a:p>
          <a:p>
            <a:pPr marL="342900" indent="-342900" algn="just">
              <a:buFont typeface="Arial" panose="020B0604020202020204" pitchFamily="34" charset="0"/>
              <a:buChar char="•"/>
            </a:pPr>
            <a:r>
              <a:rPr lang="tr-TR" sz="2300" dirty="0" smtClean="0">
                <a:latin typeface="Times New Roman" pitchFamily="18" charset="0"/>
                <a:cs typeface="Times New Roman" pitchFamily="18" charset="0"/>
              </a:rPr>
              <a:t>Sağlık </a:t>
            </a:r>
            <a:r>
              <a:rPr lang="tr-TR" sz="2300" dirty="0">
                <a:latin typeface="Times New Roman" pitchFamily="18" charset="0"/>
                <a:cs typeface="Times New Roman" pitchFamily="18" charset="0"/>
              </a:rPr>
              <a:t>alanında da önemli adımlar atıldı. Tıbbiye’de öğretim </a:t>
            </a:r>
            <a:r>
              <a:rPr lang="tr-TR" sz="2300">
                <a:latin typeface="Times New Roman" pitchFamily="18" charset="0"/>
                <a:cs typeface="Times New Roman" pitchFamily="18" charset="0"/>
              </a:rPr>
              <a:t>dili </a:t>
            </a:r>
            <a:r>
              <a:rPr lang="tr-TR" sz="2300" smtClean="0">
                <a:latin typeface="Times New Roman" pitchFamily="18" charset="0"/>
                <a:cs typeface="Times New Roman" pitchFamily="18" charset="0"/>
              </a:rPr>
              <a:t>Fransızca’dan </a:t>
            </a:r>
            <a:r>
              <a:rPr lang="tr-TR" sz="2300" dirty="0">
                <a:latin typeface="Times New Roman" pitchFamily="18" charset="0"/>
                <a:cs typeface="Times New Roman" pitchFamily="18" charset="0"/>
              </a:rPr>
              <a:t>Türkçe’ ye çevrildi. Haydarpaşa Tıbbiyesi ve kendi parasıyla yaptırdığı Şişli Etfal Hastanesi ile bir kısım masraflarını şahsi bütçesinden </a:t>
            </a:r>
            <a:r>
              <a:rPr lang="tr-TR" sz="2300">
                <a:latin typeface="Times New Roman" pitchFamily="18" charset="0"/>
                <a:cs typeface="Times New Roman" pitchFamily="18" charset="0"/>
              </a:rPr>
              <a:t>karşıladığı </a:t>
            </a:r>
            <a:r>
              <a:rPr lang="tr-TR" sz="2300" smtClean="0">
                <a:latin typeface="Times New Roman" pitchFamily="18" charset="0"/>
                <a:cs typeface="Times New Roman" pitchFamily="18" charset="0"/>
              </a:rPr>
              <a:t>Darülaceze, </a:t>
            </a:r>
            <a:r>
              <a:rPr lang="tr-TR" sz="2300" dirty="0">
                <a:latin typeface="Times New Roman" pitchFamily="18" charset="0"/>
                <a:cs typeface="Times New Roman" pitchFamily="18" charset="0"/>
              </a:rPr>
              <a:t>II. Abdülhamid’in sağlık ve sosyal yardım alanlarında attığı önemli adımlardır. Devletin aciz ve kimsesiz vatandaşları arasında din, inanç ve etnik fark gözetmediğinin en saygın örneği olan Darülaceze’de cami, kilise ve havra bir arada yer </a:t>
            </a:r>
            <a:r>
              <a:rPr lang="tr-TR" sz="2300" dirty="0" smtClean="0">
                <a:latin typeface="Times New Roman" pitchFamily="18" charset="0"/>
                <a:cs typeface="Times New Roman" pitchFamily="18" charset="0"/>
              </a:rPr>
              <a:t>almaktaydı.</a:t>
            </a:r>
          </a:p>
          <a:p>
            <a:endParaRPr lang="tr-TR" dirty="0" smtClean="0"/>
          </a:p>
        </p:txBody>
      </p:sp>
      <p:sp>
        <p:nvSpPr>
          <p:cNvPr id="3" name="Slide Number Placeholder 2"/>
          <p:cNvSpPr>
            <a:spLocks noGrp="1"/>
          </p:cNvSpPr>
          <p:nvPr>
            <p:ph type="sldNum" sz="quarter" idx="13"/>
          </p:nvPr>
        </p:nvSpPr>
        <p:spPr/>
        <p:txBody>
          <a:bodyPr/>
          <a:lstStyle/>
          <a:p>
            <a:fld id="{8E6AA186-9BDC-43F2-8CB7-BFB6CE2B9968}" type="slidenum">
              <a:rPr lang="tr-TR" smtClean="0"/>
              <a:pPr/>
              <a:t>21</a:t>
            </a:fld>
            <a:endParaRPr lang="tr-TR"/>
          </a:p>
        </p:txBody>
      </p:sp>
      <p:sp>
        <p:nvSpPr>
          <p:cNvPr id="4" name="Title 3"/>
          <p:cNvSpPr>
            <a:spLocks noGrp="1"/>
          </p:cNvSpPr>
          <p:nvPr>
            <p:ph type="title"/>
          </p:nvPr>
        </p:nvSpPr>
        <p:spPr>
          <a:xfrm>
            <a:off x="180000" y="1169455"/>
            <a:ext cx="7674664" cy="369332"/>
          </a:xfrm>
        </p:spPr>
        <p:txBody>
          <a:bodyPr/>
          <a:lstStyle/>
          <a:p>
            <a:r>
              <a:rPr lang="tr-TR" sz="2000" b="1" dirty="0">
                <a:latin typeface="Times New Roman" panose="02020603050405020304" pitchFamily="18" charset="0"/>
                <a:cs typeface="Times New Roman" panose="02020603050405020304" pitchFamily="18" charset="0"/>
              </a:rPr>
              <a:t>3.8. I. Meşrutiyet Döneminde Eğitim ve Kültür Politikaları</a:t>
            </a:r>
            <a:endParaRPr lang="en-US" sz="2000"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5"/>
          </p:nvPr>
        </p:nvSpPr>
        <p:spPr>
          <a:xfrm>
            <a:off x="180000" y="5888"/>
            <a:ext cx="7674664"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8928846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80000" y="1401288"/>
            <a:ext cx="8805998" cy="4907437"/>
          </a:xfrm>
        </p:spPr>
        <p:txBody>
          <a:bodyPr>
            <a:normAutofit fontScale="25000" lnSpcReduction="20000"/>
          </a:bodyPr>
          <a:lstStyle/>
          <a:p>
            <a:pPr marL="342900" indent="-342900" algn="just">
              <a:buFont typeface="Arial" panose="020B0604020202020204" pitchFamily="34" charset="0"/>
              <a:buChar char="•"/>
            </a:pPr>
            <a:r>
              <a:rPr lang="tr-TR" sz="7200" dirty="0">
                <a:latin typeface="Times New Roman" panose="02020603050405020304" pitchFamily="18" charset="0"/>
                <a:cs typeface="Times New Roman" panose="02020603050405020304" pitchFamily="18" charset="0"/>
              </a:rPr>
              <a:t>Bu dönemin diğer en başarılı gelişmeleri ulaşım ve haberleşme alanında yürütülen çalışmalardır. Almanya’dan sağlanan malî destekle 1888’de Haydarpaşa-İzmit demiryolu hattını Ankara’ya uzatmak için harekete geçildi. 1902 yılında Ankara’yı Bağdat’a bağlayacak demiryolunun inşası Almanlara verildi. Bu dönemde Anadolu ve Rumeli demiryollarının büyük bölümü tamamlandı. Günümüzde de kullanılan Şam’dan Mekke’ye uzanan Hicaz demiryolu tamamlandı. Demiryolları dışında Anadolu’da kara ulaşımını kolaylaştıracak şose yollar şebekesi kuruldu. Şehir içi ulaşımında atlı ve elektrikli tramvaylar kullanılmaya başlandı. Rıhtımlar ve limanlar düzenlendi. Ülkenin pek çok bölgesine, Hicaz ve Basra’ya kadar telgraf hatları </a:t>
            </a:r>
            <a:r>
              <a:rPr lang="tr-TR" sz="7200" dirty="0" smtClean="0">
                <a:latin typeface="Times New Roman" panose="02020603050405020304" pitchFamily="18" charset="0"/>
                <a:cs typeface="Times New Roman" panose="02020603050405020304" pitchFamily="18" charset="0"/>
              </a:rPr>
              <a:t>çekildi.</a:t>
            </a:r>
          </a:p>
          <a:p>
            <a:pPr marL="342900" indent="-342900" algn="just">
              <a:buFont typeface="Arial" panose="020B0604020202020204" pitchFamily="34" charset="0"/>
              <a:buChar char="•"/>
            </a:pPr>
            <a:r>
              <a:rPr lang="tr-TR" sz="7200" dirty="0" smtClean="0">
                <a:latin typeface="Times New Roman" panose="02020603050405020304" pitchFamily="18" charset="0"/>
                <a:cs typeface="Times New Roman" panose="02020603050405020304" pitchFamily="18" charset="0"/>
              </a:rPr>
              <a:t>II</a:t>
            </a:r>
            <a:r>
              <a:rPr lang="tr-TR" sz="7200" dirty="0">
                <a:latin typeface="Times New Roman" panose="02020603050405020304" pitchFamily="18" charset="0"/>
                <a:cs typeface="Times New Roman" panose="02020603050405020304" pitchFamily="18" charset="0"/>
              </a:rPr>
              <a:t>. Abdülhamid dış politikada 1890’lara kadar büyük güçler arasındaki rekabetten faydalanarak dengeli ve tarafsız bir politika takip etmeye çalıştı. Ancak özellikle İngiltere’nin </a:t>
            </a:r>
            <a:r>
              <a:rPr lang="tr-TR" sz="7200">
                <a:latin typeface="Times New Roman" panose="02020603050405020304" pitchFamily="18" charset="0"/>
                <a:cs typeface="Times New Roman" panose="02020603050405020304" pitchFamily="18" charset="0"/>
              </a:rPr>
              <a:t>Osmanlı </a:t>
            </a:r>
            <a:r>
              <a:rPr lang="tr-TR" sz="7200" smtClean="0">
                <a:latin typeface="Times New Roman" panose="02020603050405020304" pitchFamily="18" charset="0"/>
                <a:cs typeface="Times New Roman" panose="02020603050405020304" pitchFamily="18" charset="0"/>
              </a:rPr>
              <a:t>Devleti’nin </a:t>
            </a:r>
            <a:r>
              <a:rPr lang="tr-TR" sz="7200" dirty="0">
                <a:latin typeface="Times New Roman" panose="02020603050405020304" pitchFamily="18" charset="0"/>
                <a:cs typeface="Times New Roman" panose="02020603050405020304" pitchFamily="18" charset="0"/>
              </a:rPr>
              <a:t>toprak bütünlüğü konusundaki tutumunu değiştirmesi Almanya ile iktisadî ve askerî alanda yakınlaşmanın başlamasına sebep oldu. </a:t>
            </a:r>
            <a:r>
              <a:rPr lang="tr-TR" sz="7200" dirty="0" smtClean="0">
                <a:latin typeface="Times New Roman" panose="02020603050405020304" pitchFamily="18" charset="0"/>
                <a:cs typeface="Times New Roman" panose="02020603050405020304" pitchFamily="18" charset="0"/>
              </a:rPr>
              <a:t>İngiltere’nin </a:t>
            </a:r>
            <a:r>
              <a:rPr lang="tr-TR" sz="7200" dirty="0">
                <a:latin typeface="Times New Roman" panose="02020603050405020304" pitchFamily="18" charset="0"/>
                <a:cs typeface="Times New Roman" panose="02020603050405020304" pitchFamily="18" charset="0"/>
              </a:rPr>
              <a:t>ajanları vasıtasıyla Arap dünyasında halifeliğin Arapların hakkı olduğu yönünde propagandalara başlaması, hatta kendi sömürgesi olan Mısır Hidivini halife yapmaya çalışması üzerine İslam Birliği politikasıyla karşı atağa </a:t>
            </a:r>
            <a:r>
              <a:rPr lang="tr-TR" sz="7200" dirty="0" smtClean="0">
                <a:latin typeface="Times New Roman" panose="02020603050405020304" pitchFamily="18" charset="0"/>
                <a:cs typeface="Times New Roman" panose="02020603050405020304" pitchFamily="18" charset="0"/>
              </a:rPr>
              <a:t>geçildi.</a:t>
            </a:r>
          </a:p>
          <a:p>
            <a:pPr marL="342900" indent="-342900" algn="just">
              <a:buFont typeface="Arial" panose="020B0604020202020204" pitchFamily="34" charset="0"/>
              <a:buChar char="•"/>
            </a:pPr>
            <a:r>
              <a:rPr lang="tr-TR" sz="7200" dirty="0" smtClean="0">
                <a:latin typeface="Times New Roman" panose="02020603050405020304" pitchFamily="18" charset="0"/>
                <a:cs typeface="Times New Roman" panose="02020603050405020304" pitchFamily="18" charset="0"/>
              </a:rPr>
              <a:t>Müslümanlar </a:t>
            </a:r>
            <a:r>
              <a:rPr lang="tr-TR" sz="7200" dirty="0">
                <a:latin typeface="Times New Roman" panose="02020603050405020304" pitchFamily="18" charset="0"/>
                <a:cs typeface="Times New Roman" panose="02020603050405020304" pitchFamily="18" charset="0"/>
              </a:rPr>
              <a:t>arasında birliği sağlamak </a:t>
            </a:r>
            <a:r>
              <a:rPr lang="tr-TR" sz="7200" smtClean="0">
                <a:latin typeface="Times New Roman" panose="02020603050405020304" pitchFamily="18" charset="0"/>
                <a:cs typeface="Times New Roman" panose="02020603050405020304" pitchFamily="18" charset="0"/>
              </a:rPr>
              <a:t>amacıyla tarikat </a:t>
            </a:r>
            <a:r>
              <a:rPr lang="tr-TR" sz="7200" dirty="0">
                <a:latin typeface="Times New Roman" panose="02020603050405020304" pitchFamily="18" charset="0"/>
                <a:cs typeface="Times New Roman" panose="02020603050405020304" pitchFamily="18" charset="0"/>
              </a:rPr>
              <a:t>şeyhleri ve nüfuzlu kabile reisleriyle ilişkiler güçlendirildi. </a:t>
            </a:r>
            <a:r>
              <a:rPr lang="tr-TR" sz="7200" dirty="0" smtClean="0">
                <a:latin typeface="Times New Roman" panose="02020603050405020304" pitchFamily="18" charset="0"/>
                <a:cs typeface="Times New Roman" panose="02020603050405020304" pitchFamily="18" charset="0"/>
              </a:rPr>
              <a:t>Halifelik </a:t>
            </a:r>
            <a:r>
              <a:rPr lang="tr-TR" sz="7200" dirty="0">
                <a:latin typeface="Times New Roman" panose="02020603050405020304" pitchFamily="18" charset="0"/>
                <a:cs typeface="Times New Roman" panose="02020603050405020304" pitchFamily="18" charset="0"/>
              </a:rPr>
              <a:t>sıfatı bu dönemde siyasî olarak etkili bir şekilde kullanıldı. Bu sıfatla Güney Afrika, Japonya ve Çin gibi uzak ülkelere din âlimleri gönderildi. Bu çabalar sonucu Pekin’de Abdülhamid adına kapısında Türk bayrağı dalgalanan bir İslâm Üniversitesi açıldı.</a:t>
            </a:r>
          </a:p>
          <a:p>
            <a:endParaRPr lang="en-US" dirty="0"/>
          </a:p>
        </p:txBody>
      </p:sp>
      <p:sp>
        <p:nvSpPr>
          <p:cNvPr id="3" name="Slide Number Placeholder 2"/>
          <p:cNvSpPr>
            <a:spLocks noGrp="1"/>
          </p:cNvSpPr>
          <p:nvPr>
            <p:ph type="sldNum" sz="quarter" idx="13"/>
          </p:nvPr>
        </p:nvSpPr>
        <p:spPr/>
        <p:txBody>
          <a:bodyPr/>
          <a:lstStyle/>
          <a:p>
            <a:fld id="{8E6AA186-9BDC-43F2-8CB7-BFB6CE2B9968}" type="slidenum">
              <a:rPr lang="tr-TR" smtClean="0"/>
              <a:pPr/>
              <a:t>22</a:t>
            </a:fld>
            <a:endParaRPr lang="tr-TR"/>
          </a:p>
        </p:txBody>
      </p:sp>
      <p:sp>
        <p:nvSpPr>
          <p:cNvPr id="4" name="Title 3"/>
          <p:cNvSpPr>
            <a:spLocks noGrp="1"/>
          </p:cNvSpPr>
          <p:nvPr>
            <p:ph type="title"/>
          </p:nvPr>
        </p:nvSpPr>
        <p:spPr>
          <a:xfrm>
            <a:off x="180000" y="1098204"/>
            <a:ext cx="7674664" cy="369332"/>
          </a:xfrm>
        </p:spPr>
        <p:txBody>
          <a:bodyPr/>
          <a:lstStyle/>
          <a:p>
            <a:r>
              <a:rPr lang="tr-TR" sz="2000" b="1" dirty="0">
                <a:latin typeface="Times New Roman" panose="02020603050405020304" pitchFamily="18" charset="0"/>
                <a:cs typeface="Times New Roman" panose="02020603050405020304" pitchFamily="18" charset="0"/>
              </a:rPr>
              <a:t>3.8. I. Meşrutiyet Döneminde Eğitim ve Kültür Politikaları</a:t>
            </a:r>
            <a:endParaRPr lang="en-US" sz="2000"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5"/>
          </p:nvPr>
        </p:nvSpPr>
        <p:spPr>
          <a:xfrm>
            <a:off x="180000" y="5888"/>
            <a:ext cx="7674664"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5805901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80000" y="1520042"/>
            <a:ext cx="8805998" cy="4788683"/>
          </a:xfrm>
        </p:spPr>
        <p:txBody>
          <a:bodyPr>
            <a:noAutofit/>
          </a:bodyPr>
          <a:lstStyle/>
          <a:p>
            <a:pPr marL="457200" indent="-457200" algn="just">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Gerek kendisinin tahta </a:t>
            </a:r>
            <a:r>
              <a:rPr lang="tr-TR" sz="1600">
                <a:latin typeface="Times New Roman" panose="02020603050405020304" pitchFamily="18" charset="0"/>
                <a:cs typeface="Times New Roman" panose="02020603050405020304" pitchFamily="18" charset="0"/>
              </a:rPr>
              <a:t>çıkarılışında </a:t>
            </a:r>
            <a:r>
              <a:rPr lang="tr-TR" sz="1600" smtClean="0">
                <a:latin typeface="Times New Roman" panose="02020603050405020304" pitchFamily="18" charset="0"/>
                <a:cs typeface="Times New Roman" panose="02020603050405020304" pitchFamily="18" charset="0"/>
              </a:rPr>
              <a:t>yaşananlar, </a:t>
            </a:r>
            <a:r>
              <a:rPr lang="tr-TR" sz="1600" dirty="0">
                <a:latin typeface="Times New Roman" panose="02020603050405020304" pitchFamily="18" charset="0"/>
                <a:cs typeface="Times New Roman" panose="02020603050405020304" pitchFamily="18" charset="0"/>
              </a:rPr>
              <a:t>gerekse Mason localarının V. Murad'ı tekrar tahta çıkarma </a:t>
            </a:r>
            <a:r>
              <a:rPr lang="tr-TR" sz="1600" dirty="0" smtClean="0">
                <a:latin typeface="Times New Roman" panose="02020603050405020304" pitchFamily="18" charset="0"/>
                <a:cs typeface="Times New Roman" panose="02020603050405020304" pitchFamily="18" charset="0"/>
              </a:rPr>
              <a:t>faaliyetleri ve Ali </a:t>
            </a:r>
            <a:r>
              <a:rPr lang="tr-TR" sz="1600" dirty="0">
                <a:latin typeface="Times New Roman" panose="02020603050405020304" pitchFamily="18" charset="0"/>
                <a:cs typeface="Times New Roman" panose="02020603050405020304" pitchFamily="18" charset="0"/>
              </a:rPr>
              <a:t>Suavi'nin </a:t>
            </a:r>
            <a:r>
              <a:rPr lang="tr-TR" sz="1600" dirty="0" smtClean="0">
                <a:latin typeface="Times New Roman" panose="02020603050405020304" pitchFamily="18" charset="0"/>
                <a:cs typeface="Times New Roman" panose="02020603050405020304" pitchFamily="18" charset="0"/>
              </a:rPr>
              <a:t>olayı Abdülhamid’in vehmini daha </a:t>
            </a:r>
            <a:r>
              <a:rPr lang="tr-TR" sz="1600" dirty="0">
                <a:latin typeface="Times New Roman" panose="02020603050405020304" pitchFamily="18" charset="0"/>
                <a:cs typeface="Times New Roman" panose="02020603050405020304" pitchFamily="18" charset="0"/>
              </a:rPr>
              <a:t>da </a:t>
            </a:r>
            <a:r>
              <a:rPr lang="tr-TR" sz="1600" dirty="0" smtClean="0">
                <a:latin typeface="Times New Roman" panose="02020603050405020304" pitchFamily="18" charset="0"/>
                <a:cs typeface="Times New Roman" panose="02020603050405020304" pitchFamily="18" charset="0"/>
              </a:rPr>
              <a:t>arttırdı. </a:t>
            </a:r>
            <a:r>
              <a:rPr lang="tr-TR" sz="1600" dirty="0">
                <a:latin typeface="Times New Roman" panose="02020603050405020304" pitchFamily="18" charset="0"/>
                <a:cs typeface="Times New Roman" panose="02020603050405020304" pitchFamily="18" charset="0"/>
              </a:rPr>
              <a:t>Gazi Osman Paşa, Cevdet Paşa gibi muhafazakâr </a:t>
            </a:r>
            <a:r>
              <a:rPr lang="tr-TR" sz="1600" dirty="0" smtClean="0">
                <a:latin typeface="Times New Roman" panose="02020603050405020304" pitchFamily="18" charset="0"/>
                <a:cs typeface="Times New Roman" panose="02020603050405020304" pitchFamily="18" charset="0"/>
              </a:rPr>
              <a:t>bazı </a:t>
            </a:r>
            <a:r>
              <a:rPr lang="tr-TR" sz="1600" dirty="0">
                <a:latin typeface="Times New Roman" panose="02020603050405020304" pitchFamily="18" charset="0"/>
                <a:cs typeface="Times New Roman" panose="02020603050405020304" pitchFamily="18" charset="0"/>
              </a:rPr>
              <a:t>devlet adamlarının da destek ve teşvikiyle, devlet idaresini yavaş yavaş tekeline alarak Yıldız Sarayı'nda </a:t>
            </a:r>
            <a:r>
              <a:rPr lang="tr-TR" sz="1600" dirty="0" smtClean="0">
                <a:latin typeface="Times New Roman" panose="02020603050405020304" pitchFamily="18" charset="0"/>
                <a:cs typeface="Times New Roman" panose="02020603050405020304" pitchFamily="18" charset="0"/>
              </a:rPr>
              <a:t>topladı. Dış </a:t>
            </a:r>
            <a:r>
              <a:rPr lang="tr-TR" sz="1600" dirty="0">
                <a:latin typeface="Times New Roman" panose="02020603050405020304" pitchFamily="18" charset="0"/>
                <a:cs typeface="Times New Roman" panose="02020603050405020304" pitchFamily="18" charset="0"/>
              </a:rPr>
              <a:t>politikada karşılaştığı güçlükler, bilhassa yabancı devletlerin içeride birtakım olaylar çıkartmaları, padişahı sıkı bir rejim uygulamaya </a:t>
            </a:r>
            <a:r>
              <a:rPr lang="tr-TR" sz="1600" dirty="0" smtClean="0">
                <a:latin typeface="Times New Roman" panose="02020603050405020304" pitchFamily="18" charset="0"/>
                <a:cs typeface="Times New Roman" panose="02020603050405020304" pitchFamily="18" charset="0"/>
              </a:rPr>
              <a:t>yöneltti.</a:t>
            </a:r>
          </a:p>
          <a:p>
            <a:pPr marL="457200" indent="-457200" algn="just">
              <a:buFont typeface="Arial" panose="020B0604020202020204" pitchFamily="34" charset="0"/>
              <a:buChar char="•"/>
            </a:pPr>
            <a:r>
              <a:rPr lang="tr-TR" sz="1600" dirty="0" smtClean="0">
                <a:latin typeface="Times New Roman" panose="02020603050405020304" pitchFamily="18" charset="0"/>
                <a:cs typeface="Times New Roman" panose="02020603050405020304" pitchFamily="18" charset="0"/>
              </a:rPr>
              <a:t>II</a:t>
            </a:r>
            <a:r>
              <a:rPr lang="tr-TR" sz="1600" dirty="0">
                <a:latin typeface="Times New Roman" panose="02020603050405020304" pitchFamily="18" charset="0"/>
                <a:cs typeface="Times New Roman" panose="02020603050405020304" pitchFamily="18" charset="0"/>
              </a:rPr>
              <a:t>. Abdülhamid’in 30 yıl sürecek mutlakıyet rejimine karşı özellikle yurt içinde büyük bir muhalefet oluşmaya başladı. 1889’da Osmanlı İttihat ve Terakki Cemiyeti kuruldu. Cemiyet ilk olarak “Îttihad-ı Osmanî” adıyla İstanbul’da, Askeri Tıbbiye mektebindeki gençler tarafından 3 Haziran 1889’da kuruldu. Kendi düşüncelerine göre Osmanlı çöküşünü ve istibdadını durdurmak isteyen bu kişiler Ohrili İbrahim Temo, Arapkirli Abdullah Cevdet, Diyarbakırlı İshak Sükûti, Kafkasyalı Mehmet Reşit, Bakülü Hüseyinzâde Ali idi. Aynı yıl Paris'teki Jön Türklerin lideri Ahmet Rıza Bey’le ilişki kuruldu ve cemiyet “Osmanlı İttihad ve Terakki Cemiyeti” adını </a:t>
            </a:r>
            <a:r>
              <a:rPr lang="tr-TR" sz="1600" dirty="0" smtClean="0">
                <a:latin typeface="Times New Roman" panose="02020603050405020304" pitchFamily="18" charset="0"/>
                <a:cs typeface="Times New Roman" panose="02020603050405020304" pitchFamily="18" charset="0"/>
              </a:rPr>
              <a:t>aldı.</a:t>
            </a:r>
          </a:p>
          <a:p>
            <a:pPr marL="457200" indent="-457200" algn="just">
              <a:buFont typeface="Arial" panose="020B0604020202020204" pitchFamily="34" charset="0"/>
              <a:buChar char="•"/>
            </a:pPr>
            <a:r>
              <a:rPr lang="tr-TR" sz="1600" dirty="0" smtClean="0">
                <a:latin typeface="Times New Roman" panose="02020603050405020304" pitchFamily="18" charset="0"/>
                <a:cs typeface="Times New Roman" panose="02020603050405020304" pitchFamily="18" charset="0"/>
              </a:rPr>
              <a:t>Bilhassa aydınlar </a:t>
            </a:r>
            <a:r>
              <a:rPr lang="tr-TR" sz="1600" dirty="0">
                <a:latin typeface="Times New Roman" panose="02020603050405020304" pitchFamily="18" charset="0"/>
                <a:cs typeface="Times New Roman" panose="02020603050405020304" pitchFamily="18" charset="0"/>
              </a:rPr>
              <a:t>ve ordu mensupları arasında önemli bir taraftar kitlesine </a:t>
            </a:r>
            <a:r>
              <a:rPr lang="tr-TR" sz="1600" dirty="0" smtClean="0">
                <a:latin typeface="Times New Roman" panose="02020603050405020304" pitchFamily="18" charset="0"/>
                <a:cs typeface="Times New Roman" panose="02020603050405020304" pitchFamily="18" charset="0"/>
              </a:rPr>
              <a:t>sahip olan </a:t>
            </a:r>
            <a:r>
              <a:rPr lang="tr-TR" sz="1600" dirty="0">
                <a:latin typeface="Times New Roman" panose="02020603050405020304" pitchFamily="18" charset="0"/>
                <a:cs typeface="Times New Roman" panose="02020603050405020304" pitchFamily="18" charset="0"/>
              </a:rPr>
              <a:t>Cemiyetin 1902’de Paris’te düzenlediği ilk kongrede, bazı fikir ayrılıkları ortaya </a:t>
            </a:r>
            <a:r>
              <a:rPr lang="tr-TR" sz="1600" dirty="0" smtClean="0">
                <a:latin typeface="Times New Roman" panose="02020603050405020304" pitchFamily="18" charset="0"/>
                <a:cs typeface="Times New Roman" panose="02020603050405020304" pitchFamily="18" charset="0"/>
              </a:rPr>
              <a:t>çıkmış</a:t>
            </a:r>
            <a:r>
              <a:rPr lang="tr-TR" sz="1600" smtClean="0">
                <a:latin typeface="Times New Roman" panose="02020603050405020304" pitchFamily="18" charset="0"/>
                <a:cs typeface="Times New Roman" panose="02020603050405020304" pitchFamily="18" charset="0"/>
              </a:rPr>
              <a:t>, mevcut </a:t>
            </a:r>
            <a:r>
              <a:rPr lang="tr-TR" sz="1600" dirty="0">
                <a:latin typeface="Times New Roman" panose="02020603050405020304" pitchFamily="18" charset="0"/>
                <a:cs typeface="Times New Roman" panose="02020603050405020304" pitchFamily="18" charset="0"/>
              </a:rPr>
              <a:t>rejimi devirmek için yabancı müdahaleye sıcak bakanlar Prens Sabahattin Bey’in başkanlığında “Teşebbüs-i Şahsi ve Âdem-i Merkeziyet” adı altında, yabancı müdahaleye karşı çıkanlar ise Ahmet Rıza Bey’in başkanlığında “Terakki ve İttihat” adı altında birleşmişlerdi. </a:t>
            </a:r>
            <a:endParaRPr lang="en-US" sz="1600" dirty="0"/>
          </a:p>
        </p:txBody>
      </p:sp>
      <p:sp>
        <p:nvSpPr>
          <p:cNvPr id="3" name="Slide Number Placeholder 2"/>
          <p:cNvSpPr>
            <a:spLocks noGrp="1"/>
          </p:cNvSpPr>
          <p:nvPr>
            <p:ph type="sldNum" sz="quarter" idx="13"/>
          </p:nvPr>
        </p:nvSpPr>
        <p:spPr/>
        <p:txBody>
          <a:bodyPr/>
          <a:lstStyle/>
          <a:p>
            <a:fld id="{8E6AA186-9BDC-43F2-8CB7-BFB6CE2B9968}" type="slidenum">
              <a:rPr lang="tr-TR" smtClean="0"/>
              <a:pPr/>
              <a:t>23</a:t>
            </a:fld>
            <a:endParaRPr lang="tr-TR"/>
          </a:p>
        </p:txBody>
      </p:sp>
      <p:sp>
        <p:nvSpPr>
          <p:cNvPr id="4" name="Title 3"/>
          <p:cNvSpPr>
            <a:spLocks noGrp="1"/>
          </p:cNvSpPr>
          <p:nvPr>
            <p:ph type="title"/>
          </p:nvPr>
        </p:nvSpPr>
        <p:spPr>
          <a:xfrm>
            <a:off x="180000" y="1169455"/>
            <a:ext cx="7674664" cy="369332"/>
          </a:xfrm>
        </p:spPr>
        <p:txBody>
          <a:bodyPr/>
          <a:lstStyle/>
          <a:p>
            <a:pPr lvl="1"/>
            <a:r>
              <a:rPr lang="tr-TR" b="1" dirty="0" smtClean="0">
                <a:solidFill>
                  <a:srgbClr val="435E23"/>
                </a:solidFill>
                <a:latin typeface="Times New Roman" panose="02020603050405020304" pitchFamily="18" charset="0"/>
                <a:cs typeface="Times New Roman" panose="02020603050405020304" pitchFamily="18" charset="0"/>
              </a:rPr>
              <a:t>3.9. I. Meşrutiyet Döneminde Jön Türk Muhalefeti</a:t>
            </a:r>
            <a:endParaRPr lang="tr-TR" sz="1800" dirty="0">
              <a:solidFill>
                <a:srgbClr val="435E23"/>
              </a:solidFill>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5"/>
          </p:nvPr>
        </p:nvSpPr>
        <p:spPr>
          <a:xfrm>
            <a:off x="180000" y="5888"/>
            <a:ext cx="7674664"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6334295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8432800" y="6356350"/>
            <a:ext cx="711200" cy="365125"/>
          </a:xfrm>
          <a:prstGeom prst="rect">
            <a:avLst/>
          </a:prstGeom>
        </p:spPr>
        <p:txBody>
          <a:bodyPr/>
          <a:lstStyle/>
          <a:p>
            <a:fld id="{8E6AA186-9BDC-43F2-8CB7-BFB6CE2B9968}" type="slidenum">
              <a:rPr lang="tr-TR" smtClean="0"/>
              <a:pPr/>
              <a:t>24</a:t>
            </a:fld>
            <a:endParaRPr lang="tr-TR"/>
          </a:p>
        </p:txBody>
      </p:sp>
    </p:spTree>
    <p:extLst>
      <p:ext uri="{BB962C8B-B14F-4D97-AF65-F5344CB8AC3E}">
        <p14:creationId xmlns="" xmlns:p14="http://schemas.microsoft.com/office/powerpoint/2010/main" val="3041914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p:txBody>
          <a:bodyPr/>
          <a:lstStyle/>
          <a:p>
            <a:fld id="{8E6AA186-9BDC-43F2-8CB7-BFB6CE2B9968}" type="slidenum">
              <a:rPr lang="tr-TR" smtClean="0"/>
              <a:pPr/>
              <a:t>2</a:t>
            </a:fld>
            <a:endParaRPr lang="tr-TR"/>
          </a:p>
        </p:txBody>
      </p:sp>
      <p:sp>
        <p:nvSpPr>
          <p:cNvPr id="5" name="Text Placeholder 4"/>
          <p:cNvSpPr>
            <a:spLocks noGrp="1"/>
          </p:cNvSpPr>
          <p:nvPr>
            <p:ph type="body" sz="quarter" idx="14"/>
          </p:nvPr>
        </p:nvSpPr>
        <p:spPr/>
        <p:txBody>
          <a:bodyPr>
            <a:normAutofit fontScale="92500" lnSpcReduction="20000"/>
          </a:bodyPr>
          <a:lstStyle/>
          <a:p>
            <a:pPr marL="342900" indent="-34290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Ekonomik sıkıntıların artmasına paralel olarak bilhassa </a:t>
            </a:r>
            <a:r>
              <a:rPr lang="tr-TR">
                <a:latin typeface="Times New Roman" panose="02020603050405020304" pitchFamily="18" charset="0"/>
                <a:cs typeface="Times New Roman" panose="02020603050405020304" pitchFamily="18" charset="0"/>
              </a:rPr>
              <a:t>Rusya’nın </a:t>
            </a:r>
            <a:r>
              <a:rPr lang="tr-TR" smtClean="0">
                <a:latin typeface="Times New Roman" panose="02020603050405020304" pitchFamily="18" charset="0"/>
                <a:cs typeface="Times New Roman" panose="02020603050405020304" pitchFamily="18" charset="0"/>
              </a:rPr>
              <a:t>Balkanlar’daki </a:t>
            </a:r>
            <a:r>
              <a:rPr lang="tr-TR" dirty="0">
                <a:latin typeface="Times New Roman" panose="02020603050405020304" pitchFamily="18" charset="0"/>
                <a:cs typeface="Times New Roman" panose="02020603050405020304" pitchFamily="18" charset="0"/>
              </a:rPr>
              <a:t>Slav kökenli unsurlara dönük tahriklerinin artması </a:t>
            </a:r>
            <a:r>
              <a:rPr lang="tr-TR">
                <a:latin typeface="Times New Roman" panose="02020603050405020304" pitchFamily="18" charset="0"/>
                <a:cs typeface="Times New Roman" panose="02020603050405020304" pitchFamily="18" charset="0"/>
              </a:rPr>
              <a:t>Osmanlı </a:t>
            </a:r>
            <a:r>
              <a:rPr lang="tr-TR" smtClean="0">
                <a:latin typeface="Times New Roman" panose="02020603050405020304" pitchFamily="18" charset="0"/>
                <a:cs typeface="Times New Roman" panose="02020603050405020304" pitchFamily="18" charset="0"/>
              </a:rPr>
              <a:t>Devleti’ni </a:t>
            </a:r>
            <a:r>
              <a:rPr lang="tr-TR" dirty="0">
                <a:latin typeface="Times New Roman" panose="02020603050405020304" pitchFamily="18" charset="0"/>
                <a:cs typeface="Times New Roman" panose="02020603050405020304" pitchFamily="18" charset="0"/>
              </a:rPr>
              <a:t>Balkan isyanıyla karşı karşıya getirdi. Önce Bosna-Hersek ve ardından Bulgar isyanları devleti Rusya ile karşı karşıya getirdi. 1875 yılından itibaren artan bunalım ve karamsarlık Sultan Abdülaziz ve hükümete karşı muhalefeti güçlendirdi. </a:t>
            </a:r>
            <a:endParaRPr lang="tr-TR"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tr-TR" dirty="0" err="1" smtClean="0">
                <a:latin typeface="Times New Roman" panose="02020603050405020304" pitchFamily="18" charset="0"/>
                <a:cs typeface="Times New Roman" panose="02020603050405020304" pitchFamily="18" charset="0"/>
              </a:rPr>
              <a:t>Şûrâ-yı</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Devlet Reisi </a:t>
            </a:r>
            <a:r>
              <a:rPr lang="tr-TR" dirty="0" err="1">
                <a:latin typeface="Times New Roman" panose="02020603050405020304" pitchFamily="18" charset="0"/>
                <a:cs typeface="Times New Roman" panose="02020603050405020304" pitchFamily="18" charset="0"/>
              </a:rPr>
              <a:t>Midhat</a:t>
            </a:r>
            <a:r>
              <a:rPr lang="tr-TR" dirty="0">
                <a:latin typeface="Times New Roman" panose="02020603050405020304" pitchFamily="18" charset="0"/>
                <a:cs typeface="Times New Roman" panose="02020603050405020304" pitchFamily="18" charset="0"/>
              </a:rPr>
              <a:t> Paşa, Sadrazam Rüştü Paşa, Askeri Okullar Nazırı Süleyman Paşa gibi isimlerin iştirakiyle gerçekleştirilen bir darbe ile Abdülaziz 30 Mayıs 1876'da tahttan indirildi ve yerine Meşrutiyet düşüncesine yakın olduğu düşünülen V. Murad geçirildi. </a:t>
            </a:r>
            <a:endParaRPr lang="tr-TR"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V</a:t>
            </a:r>
            <a:r>
              <a:rPr lang="tr-TR" dirty="0">
                <a:latin typeface="Times New Roman" panose="02020603050405020304" pitchFamily="18" charset="0"/>
                <a:cs typeface="Times New Roman" panose="02020603050405020304" pitchFamily="18" charset="0"/>
              </a:rPr>
              <a:t>. Murad’ın üç aylık saltanatı sırasında yaşanan iç ve dış karışıklıkların yanı sıra Abdülaziz’in gözaltında tutulduğu </a:t>
            </a:r>
            <a:r>
              <a:rPr lang="tr-TR">
                <a:latin typeface="Times New Roman" panose="02020603050405020304" pitchFamily="18" charset="0"/>
                <a:cs typeface="Times New Roman" panose="02020603050405020304" pitchFamily="18" charset="0"/>
              </a:rPr>
              <a:t>Feriye </a:t>
            </a:r>
            <a:r>
              <a:rPr lang="tr-TR" smtClean="0">
                <a:latin typeface="Times New Roman" panose="02020603050405020304" pitchFamily="18" charset="0"/>
                <a:cs typeface="Times New Roman" panose="02020603050405020304" pitchFamily="18" charset="0"/>
              </a:rPr>
              <a:t>Sarayı’nda </a:t>
            </a:r>
            <a:r>
              <a:rPr lang="tr-TR" dirty="0">
                <a:latin typeface="Times New Roman" panose="02020603050405020304" pitchFamily="18" charset="0"/>
                <a:cs typeface="Times New Roman" panose="02020603050405020304" pitchFamily="18" charset="0"/>
              </a:rPr>
              <a:t>hayatını kaybetmesi,  daha veliahtlığı sırasında özellikle keyfi yönetim aleyhindeki düşünceleriyle sempati toplamış bulunan V. Murad'ın tahta çıkışının yarattığı olumlu havayı ortadan kaldırdı. Son gelişmelerden etkilenen Padişah </a:t>
            </a:r>
            <a:r>
              <a:rPr lang="tr-TR" err="1">
                <a:latin typeface="Times New Roman" panose="02020603050405020304" pitchFamily="18" charset="0"/>
                <a:cs typeface="Times New Roman" panose="02020603050405020304" pitchFamily="18" charset="0"/>
              </a:rPr>
              <a:t>V</a:t>
            </a:r>
            <a:r>
              <a:rPr lang="tr-TR" smtClean="0">
                <a:latin typeface="Times New Roman" panose="02020603050405020304" pitchFamily="18" charset="0"/>
                <a:cs typeface="Times New Roman" panose="02020603050405020304" pitchFamily="18" charset="0"/>
              </a:rPr>
              <a:t>. Murad’ın </a:t>
            </a:r>
            <a:r>
              <a:rPr lang="tr-TR" dirty="0">
                <a:latin typeface="Times New Roman" panose="02020603050405020304" pitchFamily="18" charset="0"/>
                <a:cs typeface="Times New Roman" panose="02020603050405020304" pitchFamily="18" charset="0"/>
              </a:rPr>
              <a:t>sağlığı bozuldu. </a:t>
            </a:r>
            <a:endParaRPr lang="tr-TR"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V</a:t>
            </a:r>
            <a:r>
              <a:rPr lang="tr-TR" dirty="0">
                <a:latin typeface="Times New Roman" panose="02020603050405020304" pitchFamily="18" charset="0"/>
                <a:cs typeface="Times New Roman" panose="02020603050405020304" pitchFamily="18" charset="0"/>
              </a:rPr>
              <a:t>. Murad tahttan indirilerek Meşrutiyet yönetimini ilan etmeyi kabul eden Veliaht Abdülhamid 31 Ağustos 1876'da padişah ilan edildi. Böylece, II. Abdülhamid (1876-1909) dönemi başlamış oldu</a:t>
            </a:r>
            <a:r>
              <a:rPr lang="tr-TR" dirty="0" smtClean="0">
                <a:latin typeface="Times New Roman" panose="02020603050405020304" pitchFamily="18" charset="0"/>
                <a:cs typeface="Times New Roman" panose="02020603050405020304" pitchFamily="18" charset="0"/>
              </a:rPr>
              <a:t>. Padişahın anayasayı ilan ettiği 23 Aralık’ta ise </a:t>
            </a:r>
            <a:r>
              <a:rPr lang="tr-TR" dirty="0" err="1" smtClean="0">
                <a:latin typeface="Times New Roman" panose="02020603050405020304" pitchFamily="18" charset="0"/>
                <a:cs typeface="Times New Roman" panose="02020603050405020304" pitchFamily="18" charset="0"/>
              </a:rPr>
              <a:t>I.Meşrutiyet</a:t>
            </a:r>
            <a:r>
              <a:rPr lang="tr-TR" dirty="0" smtClean="0">
                <a:latin typeface="Times New Roman" panose="02020603050405020304" pitchFamily="18" charset="0"/>
                <a:cs typeface="Times New Roman" panose="02020603050405020304" pitchFamily="18" charset="0"/>
              </a:rPr>
              <a:t> dönemi başlayacaktır.</a:t>
            </a:r>
            <a:endParaRPr lang="tr-TR" dirty="0">
              <a:latin typeface="Times New Roman" panose="02020603050405020304" pitchFamily="18" charset="0"/>
              <a:cs typeface="Times New Roman" panose="02020603050405020304" pitchFamily="18" charset="0"/>
            </a:endParaRPr>
          </a:p>
        </p:txBody>
      </p:sp>
      <p:sp>
        <p:nvSpPr>
          <p:cNvPr id="6" name="Text Placeholder 5"/>
          <p:cNvSpPr>
            <a:spLocks noGrp="1"/>
          </p:cNvSpPr>
          <p:nvPr>
            <p:ph type="body" sz="quarter" idx="15"/>
          </p:nvPr>
        </p:nvSpPr>
        <p:spPr>
          <a:xfrm>
            <a:off x="179999" y="2782"/>
            <a:ext cx="7675200"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6757245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p:txBody>
          <a:bodyPr>
            <a:normAutofit fontScale="77500" lnSpcReduction="20000"/>
          </a:bodyPr>
          <a:lstStyle/>
          <a:p>
            <a:pPr marL="342900" indent="-342900" algn="just">
              <a:buFont typeface="Arial" panose="020B0604020202020204" pitchFamily="34" charset="0"/>
              <a:buChar char="•"/>
            </a:pPr>
            <a:r>
              <a:rPr lang="tr-TR" dirty="0" smtClean="0">
                <a:latin typeface="Times New Roman" pitchFamily="18" charset="0"/>
                <a:cs typeface="Times New Roman" pitchFamily="18" charset="0"/>
              </a:rPr>
              <a:t>Anayasalı </a:t>
            </a:r>
            <a:r>
              <a:rPr lang="tr-TR" dirty="0">
                <a:latin typeface="Times New Roman" pitchFamily="18" charset="0"/>
                <a:cs typeface="Times New Roman" pitchFamily="18" charset="0"/>
              </a:rPr>
              <a:t>yönetime; parlamento idaresi altında bütün unsurların benimseyeceği müşterek bir vatan kavramı oluşturarak ülkeyi yıkılmaktan kurtarmak için geçilmişti. II. Abdülhamid, önceden verdiği söze uyarak 23 Aralık 1876’da Kanun-ı Esasi’ (anayasa)yi ilan etti. Anayasanın bir an evvel ilanında Mithat Paşa ve arkadaşlarının büyük etkisi oldu. Anayasayı hazırlamak için bir komisyon kuruldu. Avrupa’da kullanılmakta olan Anayasalardan Fransa ve Belçika Anayasaları incelendi. </a:t>
            </a:r>
            <a:endParaRPr lang="tr-TR" dirty="0" smtClean="0">
              <a:latin typeface="Times New Roman" pitchFamily="18" charset="0"/>
              <a:cs typeface="Times New Roman" pitchFamily="18" charset="0"/>
            </a:endParaRPr>
          </a:p>
          <a:p>
            <a:pPr marL="342900" indent="-342900" algn="just">
              <a:buFont typeface="Arial" panose="020B0604020202020204" pitchFamily="34" charset="0"/>
              <a:buChar char="•"/>
            </a:pPr>
            <a:r>
              <a:rPr lang="tr-TR" dirty="0" smtClean="0">
                <a:latin typeface="Times New Roman" pitchFamily="18" charset="0"/>
                <a:cs typeface="Times New Roman" pitchFamily="18" charset="0"/>
              </a:rPr>
              <a:t>Ancak </a:t>
            </a:r>
            <a:r>
              <a:rPr lang="tr-TR" dirty="0">
                <a:latin typeface="Times New Roman" pitchFamily="18" charset="0"/>
                <a:cs typeface="Times New Roman" pitchFamily="18" charset="0"/>
              </a:rPr>
              <a:t>Padişahın tahttan indirilmesinde anlaşanlar yeni kurulacak rejimde hak ve yetkiler konusunda anlaşamadılar. Sadrazam Mehmet Rüştü Paşa Padişahın yetkilerinin sınırlanmasına ve hükümetin kuruluşuna getirilen yeniliklere karşı çıktı. Sadrazamın ısrarı ile Anayasa taslağında bazı değişiklikler yapıldı. II. Abdülhamid de tasarıda hükümdarın yetkilerini sınırlayan bazı maddeleri değiştirdikten sonra, gerek görülen kimselerin ülke dışına gönderilmesi yetkisini devlet başkanına veren bir hükmün tasarının 113'üncü maddesine eklenmesini istedi. Büyük tedirginlik yaratan bu madde Padişahın onayının alınabilmesi için anayasaya </a:t>
            </a:r>
            <a:r>
              <a:rPr lang="tr-TR" dirty="0" smtClean="0">
                <a:latin typeface="Times New Roman" pitchFamily="18" charset="0"/>
                <a:cs typeface="Times New Roman" pitchFamily="18" charset="0"/>
              </a:rPr>
              <a:t>kondu.</a:t>
            </a:r>
          </a:p>
          <a:p>
            <a:pPr marL="342900" indent="-342900" algn="just">
              <a:buFont typeface="Arial" panose="020B0604020202020204" pitchFamily="34" charset="0"/>
              <a:buChar char="•"/>
            </a:pPr>
            <a:r>
              <a:rPr lang="tr-TR" dirty="0" smtClean="0">
                <a:latin typeface="Times New Roman" pitchFamily="18" charset="0"/>
                <a:cs typeface="Times New Roman" pitchFamily="18" charset="0"/>
              </a:rPr>
              <a:t>Kanun-ı </a:t>
            </a:r>
            <a:r>
              <a:rPr lang="tr-TR" dirty="0">
                <a:latin typeface="Times New Roman" pitchFamily="18" charset="0"/>
                <a:cs typeface="Times New Roman" pitchFamily="18" charset="0"/>
              </a:rPr>
              <a:t>Esasi içeriği incelendiğinde de görüleceği üzere mevcut durumda köklü değişiklikler getirmedi. Padişahın yetkilerini yazılı kanun güvencesi altına almış oldu. Önceki dönemin fikir tartışmalarında önemli yer tutan Meclis-i Şura-yı Ümmet kanun teklif etme yetkisi olmayan bir danışma organı halinde ortaya çıktı. Bütün bunların yanında Padişah ve hükümetin yetkilerinin yazılı esaslara dayanmasını kabul etmeleri de önemli bir gelişme olarak kabul edilebilir.  </a:t>
            </a:r>
          </a:p>
        </p:txBody>
      </p:sp>
      <p:sp>
        <p:nvSpPr>
          <p:cNvPr id="2" name="Slide Number Placeholder 1"/>
          <p:cNvSpPr>
            <a:spLocks noGrp="1"/>
          </p:cNvSpPr>
          <p:nvPr>
            <p:ph type="sldNum" sz="quarter" idx="13"/>
          </p:nvPr>
        </p:nvSpPr>
        <p:spPr/>
        <p:txBody>
          <a:bodyPr/>
          <a:lstStyle/>
          <a:p>
            <a:fld id="{8E6AA186-9BDC-43F2-8CB7-BFB6CE2B9968}" type="slidenum">
              <a:rPr lang="tr-TR" smtClean="0"/>
              <a:pPr/>
              <a:t>3</a:t>
            </a:fld>
            <a:endParaRPr lang="tr-TR"/>
          </a:p>
        </p:txBody>
      </p:sp>
      <p:sp>
        <p:nvSpPr>
          <p:cNvPr id="5" name="Title 4"/>
          <p:cNvSpPr>
            <a:spLocks noGrp="1"/>
          </p:cNvSpPr>
          <p:nvPr>
            <p:ph type="title"/>
          </p:nvPr>
        </p:nvSpPr>
        <p:spPr>
          <a:xfrm>
            <a:off x="180000" y="1141755"/>
            <a:ext cx="7674664" cy="424732"/>
          </a:xfrm>
        </p:spPr>
        <p:txBody>
          <a:bodyPr/>
          <a:lstStyle/>
          <a:p>
            <a:pPr algn="ctr"/>
            <a:r>
              <a:rPr lang="tr-TR" b="1" dirty="0">
                <a:latin typeface="Times New Roman" panose="02020603050405020304" pitchFamily="18" charset="0"/>
                <a:cs typeface="Times New Roman" panose="02020603050405020304" pitchFamily="18" charset="0"/>
              </a:rPr>
              <a:t>3.1. I. Meşrutiyet’in İlânı ve İlk Yazılı </a:t>
            </a:r>
            <a:r>
              <a:rPr lang="tr-TR" b="1" dirty="0" smtClean="0">
                <a:latin typeface="Times New Roman" panose="02020603050405020304" pitchFamily="18" charset="0"/>
                <a:cs typeface="Times New Roman" panose="02020603050405020304" pitchFamily="18" charset="0"/>
              </a:rPr>
              <a:t>Anayasa</a:t>
            </a:r>
            <a:endParaRPr lang="tr-TR"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sz="quarter" idx="15"/>
          </p:nvPr>
        </p:nvSpPr>
        <p:spPr>
          <a:xfrm>
            <a:off x="180000" y="5888"/>
            <a:ext cx="7674664"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3871848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normAutofit fontScale="92500" lnSpcReduction="20000"/>
          </a:bodyPr>
          <a:lstStyle/>
          <a:p>
            <a:pPr marL="342900" indent="-342900" algn="just">
              <a:buFont typeface="Arial" panose="020B0604020202020204" pitchFamily="34" charset="0"/>
              <a:buChar char="•"/>
            </a:pPr>
            <a:r>
              <a:rPr lang="tr-TR" dirty="0">
                <a:latin typeface="Times New Roman" pitchFamily="18" charset="0"/>
                <a:cs typeface="Times New Roman" pitchFamily="18" charset="0"/>
              </a:rPr>
              <a:t>12 bölüm, 119 maddeden oluşan Kanun-u Esasî daha çok Osmanlı deneyim ve uygulamasına dayanan içeriğiyle dikkat çekmektedir. Yasama işleri, Mebusan Meclisi ve Ayan Meclisi'nden kurulu bir "Meclis-i Umumi (Genel Meclis)" tarafından yürütülecekti. Güçler ayrılığı ilkesi gerçek olmaktan çok biçimseldi, kurumsal değişiklikler geçmiş uygulamadan köklü bir ayrılış yerine bir evrimi yansıtmaktaydı. </a:t>
            </a:r>
          </a:p>
          <a:p>
            <a:pPr marL="342900" indent="-342900" algn="just">
              <a:buFont typeface="Arial" panose="020B0604020202020204" pitchFamily="34" charset="0"/>
              <a:buChar char="•"/>
            </a:pPr>
            <a:r>
              <a:rPr lang="tr-TR" dirty="0" smtClean="0">
                <a:latin typeface="Times New Roman" pitchFamily="18" charset="0"/>
                <a:cs typeface="Times New Roman" pitchFamily="18" charset="0"/>
              </a:rPr>
              <a:t>Komisyonun </a:t>
            </a:r>
            <a:r>
              <a:rPr lang="tr-TR" dirty="0">
                <a:latin typeface="Times New Roman" pitchFamily="18" charset="0"/>
                <a:cs typeface="Times New Roman" pitchFamily="18" charset="0"/>
              </a:rPr>
              <a:t>en liberal üyeleri bile bir cumhuriyet kurulmasını ya da padişahın hükümranlık haklarının temelde kısıtlanmasını önermemişlerdi. Osmanlı hükümdarlığı Halifeliği de koruyarak Osmanlı hanedanının en yaşlı üyesine geçiyordu (3. ve 4. maddeler). Padişahın kişiliği kutsaldı ve yaptıklarından kimseye karşı sorumlu değildi (5. madde). </a:t>
            </a:r>
            <a:endParaRPr lang="tr-TR" dirty="0" smtClean="0">
              <a:latin typeface="Times New Roman" pitchFamily="18" charset="0"/>
              <a:cs typeface="Times New Roman" pitchFamily="18" charset="0"/>
            </a:endParaRPr>
          </a:p>
          <a:p>
            <a:pPr marL="342900" indent="-342900" algn="just">
              <a:buFont typeface="Arial" panose="020B0604020202020204" pitchFamily="34" charset="0"/>
              <a:buChar char="•"/>
            </a:pPr>
            <a:r>
              <a:rPr lang="tr-TR" dirty="0" smtClean="0">
                <a:latin typeface="Times New Roman" pitchFamily="18" charset="0"/>
                <a:cs typeface="Times New Roman" pitchFamily="18" charset="0"/>
              </a:rPr>
              <a:t>Böylece </a:t>
            </a:r>
            <a:r>
              <a:rPr lang="tr-TR" dirty="0">
                <a:latin typeface="Times New Roman" pitchFamily="18" charset="0"/>
                <a:cs typeface="Times New Roman" pitchFamily="18" charset="0"/>
              </a:rPr>
              <a:t>tüm Anayasa Padişahın iyi niyetine bağımlı hale gelmişti. Padişah bakanları atama ve azletme hakkına sahip olduğu için bakanlar parlamento yerine O’na karşı sorumlu </a:t>
            </a:r>
            <a:r>
              <a:rPr lang="tr-TR" dirty="0" smtClean="0">
                <a:latin typeface="Times New Roman" pitchFamily="18" charset="0"/>
                <a:cs typeface="Times New Roman" pitchFamily="18" charset="0"/>
              </a:rPr>
              <a:t>oluyorlardı.</a:t>
            </a:r>
            <a:r>
              <a:rPr lang="tr-TR" dirty="0">
                <a:latin typeface="Times New Roman" pitchFamily="18" charset="0"/>
                <a:cs typeface="Times New Roman" pitchFamily="18" charset="0"/>
              </a:rPr>
              <a:t> Anayasa’da dikkat çeken maddelerden biri de Devletin resmî dilinin Türkçe olduğunu ifade eden ve memur olmak için Türkçe bilmeyi şart koşan 18. maddeydi. Aslında bu madde hem gerçeğin bir ifadesi hem de millî devlete giden yolda önemli bir adımdı.</a:t>
            </a:r>
          </a:p>
          <a:p>
            <a:endParaRPr lang="en-US" dirty="0"/>
          </a:p>
        </p:txBody>
      </p:sp>
      <p:sp>
        <p:nvSpPr>
          <p:cNvPr id="3" name="Slide Number Placeholder 2"/>
          <p:cNvSpPr>
            <a:spLocks noGrp="1"/>
          </p:cNvSpPr>
          <p:nvPr>
            <p:ph type="sldNum" sz="quarter" idx="13"/>
          </p:nvPr>
        </p:nvSpPr>
        <p:spPr/>
        <p:txBody>
          <a:bodyPr/>
          <a:lstStyle/>
          <a:p>
            <a:fld id="{8E6AA186-9BDC-43F2-8CB7-BFB6CE2B9968}" type="slidenum">
              <a:rPr lang="tr-TR" smtClean="0"/>
              <a:pPr/>
              <a:t>4</a:t>
            </a:fld>
            <a:endParaRPr lang="tr-TR"/>
          </a:p>
        </p:txBody>
      </p:sp>
      <p:sp>
        <p:nvSpPr>
          <p:cNvPr id="4" name="Title 3"/>
          <p:cNvSpPr>
            <a:spLocks noGrp="1"/>
          </p:cNvSpPr>
          <p:nvPr>
            <p:ph type="title"/>
          </p:nvPr>
        </p:nvSpPr>
        <p:spPr>
          <a:xfrm>
            <a:off x="180000" y="1141755"/>
            <a:ext cx="7674664" cy="424732"/>
          </a:xfrm>
        </p:spPr>
        <p:txBody>
          <a:bodyPr/>
          <a:lstStyle/>
          <a:p>
            <a:pPr algn="ctr"/>
            <a:r>
              <a:rPr lang="tr-TR" b="1" dirty="0">
                <a:latin typeface="Times New Roman" panose="02020603050405020304" pitchFamily="18" charset="0"/>
                <a:cs typeface="Times New Roman" panose="02020603050405020304" pitchFamily="18" charset="0"/>
              </a:rPr>
              <a:t>3.1. I. Meşrutiyet’in İlânı ve İlk Yazılı Anayasa</a:t>
            </a:r>
            <a:endParaRPr lang="en-US"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5"/>
          </p:nvPr>
        </p:nvSpPr>
        <p:spPr>
          <a:xfrm>
            <a:off x="180000" y="5888"/>
            <a:ext cx="7674664"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82588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80000" y="1496292"/>
            <a:ext cx="8805998" cy="4812434"/>
          </a:xfrm>
        </p:spPr>
        <p:txBody>
          <a:bodyPr>
            <a:noAutofit/>
          </a:bodyPr>
          <a:lstStyle/>
          <a:p>
            <a:pPr marL="342900" indent="-342900" algn="just">
              <a:buFont typeface="Arial" panose="020B0604020202020204" pitchFamily="34" charset="0"/>
              <a:buChar char="•"/>
            </a:pPr>
            <a:r>
              <a:rPr lang="tr-TR" sz="1900" dirty="0">
                <a:latin typeface="Times New Roman" pitchFamily="18" charset="0"/>
                <a:cs typeface="Times New Roman" pitchFamily="18" charset="0"/>
              </a:rPr>
              <a:t>Anayasa, </a:t>
            </a:r>
            <a:r>
              <a:rPr lang="tr-TR" sz="1900" dirty="0" smtClean="0">
                <a:latin typeface="Times New Roman" pitchFamily="18" charset="0"/>
                <a:cs typeface="Times New Roman" pitchFamily="18" charset="0"/>
              </a:rPr>
              <a:t>23 </a:t>
            </a:r>
            <a:r>
              <a:rPr lang="tr-TR" sz="1900" dirty="0">
                <a:latin typeface="Times New Roman" pitchFamily="18" charset="0"/>
                <a:cs typeface="Times New Roman" pitchFamily="18" charset="0"/>
              </a:rPr>
              <a:t>Aralık 1876 günü ilan edildi. Sevinçle karşılanan Anayasa’nın ilânı, ülkede büyük beklentiler yarattı. Ancak Meşrutiyete karşı olanlar da aleyhte tepki gösterip, çalışmaya </a:t>
            </a:r>
            <a:r>
              <a:rPr lang="tr-TR" sz="1900" dirty="0" smtClean="0">
                <a:latin typeface="Times New Roman" pitchFamily="18" charset="0"/>
                <a:cs typeface="Times New Roman" pitchFamily="18" charset="0"/>
              </a:rPr>
              <a:t>başladılar. </a:t>
            </a:r>
            <a:r>
              <a:rPr lang="tr-TR" sz="1900" dirty="0">
                <a:latin typeface="Times New Roman" pitchFamily="18" charset="0"/>
                <a:cs typeface="Times New Roman" pitchFamily="18" charset="0"/>
              </a:rPr>
              <a:t>Sonuçta, II. Abdülhamid, halk tarafından "Meşrutiyet ve Hürriyet kahramanı" olarak kabul edilen Mithat Paşa'yı 5 Şubat 1877 günü sadrazamlık görevinden alıp tutuklattı ve hemen bir gemiye bindirerek İtalya'ya sürdü. Bu suretle Anayasa'nın 113'üncü maddesi, ilk defa, bu Anayasayı yapan Mithat Paşa'ya uygulanmış oldu. </a:t>
            </a:r>
            <a:endParaRPr lang="tr-TR" sz="1900" dirty="0" smtClean="0">
              <a:latin typeface="Times New Roman" pitchFamily="18" charset="0"/>
              <a:cs typeface="Times New Roman" pitchFamily="18" charset="0"/>
            </a:endParaRPr>
          </a:p>
          <a:p>
            <a:pPr marL="342900" indent="-342900" algn="just">
              <a:buFont typeface="Arial" panose="020B0604020202020204" pitchFamily="34" charset="0"/>
              <a:buChar char="•"/>
            </a:pPr>
            <a:r>
              <a:rPr lang="tr-TR" sz="1900" dirty="0" smtClean="0">
                <a:latin typeface="Times New Roman" pitchFamily="18" charset="0"/>
                <a:cs typeface="Times New Roman" pitchFamily="18" charset="0"/>
              </a:rPr>
              <a:t>28 </a:t>
            </a:r>
            <a:r>
              <a:rPr lang="tr-TR" sz="1900" dirty="0">
                <a:latin typeface="Times New Roman" pitchFamily="18" charset="0"/>
                <a:cs typeface="Times New Roman" pitchFamily="18" charset="0"/>
              </a:rPr>
              <a:t>Ekim 1876'da çıkarılan “Geçici Yönetmelik” esaslarına göre yapılan seçim sonucunda Mebusan Meclisi'ne 69'u Müslüman ve 46'sı diğer dinlerden olmak üzere 115 üye, Ayan Meclisi'ne de </a:t>
            </a:r>
            <a:r>
              <a:rPr lang="tr-TR" sz="1900">
                <a:latin typeface="Times New Roman" pitchFamily="18" charset="0"/>
                <a:cs typeface="Times New Roman" pitchFamily="18" charset="0"/>
              </a:rPr>
              <a:t>21’i </a:t>
            </a:r>
            <a:r>
              <a:rPr lang="tr-TR" sz="1900" smtClean="0">
                <a:latin typeface="Times New Roman" pitchFamily="18" charset="0"/>
                <a:cs typeface="Times New Roman" pitchFamily="18" charset="0"/>
              </a:rPr>
              <a:t>Müslüman, </a:t>
            </a:r>
            <a:r>
              <a:rPr lang="tr-TR" sz="1900" dirty="0">
                <a:latin typeface="Times New Roman" pitchFamily="18" charset="0"/>
                <a:cs typeface="Times New Roman" pitchFamily="18" charset="0"/>
              </a:rPr>
              <a:t>5’i Gayrimüslim 26 üye seçildi</a:t>
            </a:r>
            <a:r>
              <a:rPr lang="tr-TR" sz="1900">
                <a:latin typeface="Times New Roman" pitchFamily="18" charset="0"/>
                <a:cs typeface="Times New Roman" pitchFamily="18" charset="0"/>
              </a:rPr>
              <a:t>. </a:t>
            </a:r>
            <a:r>
              <a:rPr lang="tr-TR" sz="1900" smtClean="0">
                <a:latin typeface="Times New Roman" pitchFamily="18" charset="0"/>
                <a:cs typeface="Times New Roman" pitchFamily="18" charset="0"/>
              </a:rPr>
              <a:t>Meclisin 19 </a:t>
            </a:r>
            <a:r>
              <a:rPr lang="tr-TR" sz="1900" dirty="0">
                <a:latin typeface="Times New Roman" pitchFamily="18" charset="0"/>
                <a:cs typeface="Times New Roman" pitchFamily="18" charset="0"/>
              </a:rPr>
              <a:t>Mart 1877 günü Dolmabahçe Sarayı'nda açılmasıyla Osmanlı İmparatorluğu'nda Meşrutiyet yönetimi hukuken ve fiilen başlamış oldu. Meclis-i Mebusan’ın 13 Aralık 1877 – 14 Şubat 1878 tarihleri arasında geçen ikinci döneminde ise 106 mebus görev yapmıştır. Bunların 59’u Müslüman, 47’si gayrimüslim idi. Müslümanlarla gayrimüslim mebusların oranına baktığımızda %56’ya %44 oranı ortaya çıkmaktadır. </a:t>
            </a:r>
            <a:endParaRPr lang="tr-TR" sz="1900" dirty="0" smtClean="0">
              <a:latin typeface="Times New Roman" pitchFamily="18" charset="0"/>
              <a:cs typeface="Times New Roman" pitchFamily="18" charset="0"/>
            </a:endParaRPr>
          </a:p>
          <a:p>
            <a:pPr marL="342900" indent="-342900"/>
            <a:endParaRPr lang="tr-TR" sz="1900" dirty="0"/>
          </a:p>
        </p:txBody>
      </p:sp>
      <p:sp>
        <p:nvSpPr>
          <p:cNvPr id="3" name="Slide Number Placeholder 2"/>
          <p:cNvSpPr>
            <a:spLocks noGrp="1"/>
          </p:cNvSpPr>
          <p:nvPr>
            <p:ph type="sldNum" sz="quarter" idx="13"/>
          </p:nvPr>
        </p:nvSpPr>
        <p:spPr/>
        <p:txBody>
          <a:bodyPr/>
          <a:lstStyle/>
          <a:p>
            <a:fld id="{8E6AA186-9BDC-43F2-8CB7-BFB6CE2B9968}" type="slidenum">
              <a:rPr lang="tr-TR" smtClean="0"/>
              <a:pPr/>
              <a:t>5</a:t>
            </a:fld>
            <a:endParaRPr lang="tr-TR"/>
          </a:p>
        </p:txBody>
      </p:sp>
      <p:sp>
        <p:nvSpPr>
          <p:cNvPr id="4" name="Title 3"/>
          <p:cNvSpPr>
            <a:spLocks noGrp="1"/>
          </p:cNvSpPr>
          <p:nvPr>
            <p:ph type="title"/>
          </p:nvPr>
        </p:nvSpPr>
        <p:spPr>
          <a:xfrm>
            <a:off x="180000" y="1141755"/>
            <a:ext cx="7674664" cy="424732"/>
          </a:xfrm>
        </p:spPr>
        <p:txBody>
          <a:bodyPr/>
          <a:lstStyle/>
          <a:p>
            <a:pPr algn="ctr"/>
            <a:r>
              <a:rPr lang="tr-TR" b="1" dirty="0">
                <a:latin typeface="Times New Roman" panose="02020603050405020304" pitchFamily="18" charset="0"/>
                <a:cs typeface="Times New Roman" panose="02020603050405020304" pitchFamily="18" charset="0"/>
              </a:rPr>
              <a:t>3.1. I. Meşrutiyet’in İlânı ve İlk Yazılı Anayasa</a:t>
            </a:r>
            <a:endParaRPr lang="en-US"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5"/>
          </p:nvPr>
        </p:nvSpPr>
        <p:spPr>
          <a:xfrm>
            <a:off x="180000" y="5888"/>
            <a:ext cx="7674664"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795218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80000" y="1460666"/>
            <a:ext cx="8805998" cy="4848060"/>
          </a:xfrm>
        </p:spPr>
        <p:txBody>
          <a:bodyPr>
            <a:noAutofit/>
          </a:bodyPr>
          <a:lstStyle/>
          <a:p>
            <a:pPr marL="342900" indent="-342900" algn="just">
              <a:buFont typeface="Arial" panose="020B0604020202020204" pitchFamily="34" charset="0"/>
              <a:buChar char="•"/>
            </a:pPr>
            <a:r>
              <a:rPr lang="tr-TR" sz="2000" dirty="0">
                <a:latin typeface="Times New Roman" pitchFamily="18" charset="0"/>
                <a:cs typeface="Times New Roman" pitchFamily="18" charset="0"/>
              </a:rPr>
              <a:t>Bu oran Müslim </a:t>
            </a:r>
            <a:r>
              <a:rPr lang="tr-TR" sz="2000">
                <a:latin typeface="Times New Roman" pitchFamily="18" charset="0"/>
                <a:cs typeface="Times New Roman" pitchFamily="18" charset="0"/>
              </a:rPr>
              <a:t>ve </a:t>
            </a:r>
            <a:r>
              <a:rPr lang="tr-TR" sz="2000" smtClean="0">
                <a:latin typeface="Times New Roman" pitchFamily="18" charset="0"/>
                <a:cs typeface="Times New Roman" pitchFamily="18" charset="0"/>
              </a:rPr>
              <a:t>Gayrimüslim </a:t>
            </a:r>
            <a:r>
              <a:rPr lang="tr-TR" sz="2000" dirty="0">
                <a:latin typeface="Times New Roman" pitchFamily="18" charset="0"/>
                <a:cs typeface="Times New Roman" pitchFamily="18" charset="0"/>
              </a:rPr>
              <a:t>mebusların neredeyse eşit oranda temsil edildiklerini göstermektedir. O </a:t>
            </a:r>
            <a:r>
              <a:rPr lang="tr-TR" sz="2000">
                <a:latin typeface="Times New Roman" pitchFamily="18" charset="0"/>
                <a:cs typeface="Times New Roman" pitchFamily="18" charset="0"/>
              </a:rPr>
              <a:t>dönemde </a:t>
            </a:r>
            <a:r>
              <a:rPr lang="tr-TR" sz="2000" smtClean="0">
                <a:latin typeface="Times New Roman" pitchFamily="18" charset="0"/>
                <a:cs typeface="Times New Roman" pitchFamily="18" charset="0"/>
              </a:rPr>
              <a:t>Gayrimüslim </a:t>
            </a:r>
            <a:r>
              <a:rPr lang="tr-TR" sz="2000" dirty="0">
                <a:latin typeface="Times New Roman" pitchFamily="18" charset="0"/>
                <a:cs typeface="Times New Roman" pitchFamily="18" charset="0"/>
              </a:rPr>
              <a:t>halkın toplam nüfus içindeki oranlarının 1/4 olduğu düşünüldüğünde, mebus sayısı ile nüfusların arasında bir denge olmadığı ortaya </a:t>
            </a:r>
            <a:r>
              <a:rPr lang="tr-TR" sz="2000" dirty="0" smtClean="0">
                <a:latin typeface="Times New Roman" pitchFamily="18" charset="0"/>
                <a:cs typeface="Times New Roman" pitchFamily="18" charset="0"/>
              </a:rPr>
              <a:t>çıkmaktadır.</a:t>
            </a:r>
          </a:p>
          <a:p>
            <a:pPr marL="342900" indent="-342900" algn="just">
              <a:buFont typeface="Arial" panose="020B0604020202020204" pitchFamily="34" charset="0"/>
              <a:buChar char="•"/>
            </a:pPr>
            <a:r>
              <a:rPr lang="tr-TR" sz="2000" dirty="0" smtClean="0">
                <a:latin typeface="Times New Roman" pitchFamily="18" charset="0"/>
                <a:cs typeface="Times New Roman" pitchFamily="18" charset="0"/>
              </a:rPr>
              <a:t>Meclis-i </a:t>
            </a:r>
            <a:r>
              <a:rPr lang="tr-TR" sz="2000" dirty="0">
                <a:latin typeface="Times New Roman" pitchFamily="18" charset="0"/>
                <a:cs typeface="Times New Roman" pitchFamily="18" charset="0"/>
              </a:rPr>
              <a:t>Umumi toplantıları Rusya ile savaşın gölgesinde yapılıyordu. </a:t>
            </a:r>
            <a:r>
              <a:rPr lang="tr-TR" sz="2000">
                <a:latin typeface="Times New Roman" pitchFamily="18" charset="0"/>
                <a:cs typeface="Times New Roman" pitchFamily="18" charset="0"/>
              </a:rPr>
              <a:t>Rusların </a:t>
            </a:r>
            <a:r>
              <a:rPr lang="tr-TR" sz="2000" smtClean="0">
                <a:latin typeface="Times New Roman" pitchFamily="18" charset="0"/>
                <a:cs typeface="Times New Roman" pitchFamily="18" charset="0"/>
              </a:rPr>
              <a:t>Balkanlar </a:t>
            </a:r>
            <a:r>
              <a:rPr lang="tr-TR" sz="2000">
                <a:latin typeface="Times New Roman" pitchFamily="18" charset="0"/>
                <a:cs typeface="Times New Roman" pitchFamily="18" charset="0"/>
              </a:rPr>
              <a:t>ve </a:t>
            </a:r>
            <a:r>
              <a:rPr lang="tr-TR" sz="2000" smtClean="0">
                <a:latin typeface="Times New Roman" pitchFamily="18" charset="0"/>
                <a:cs typeface="Times New Roman" pitchFamily="18" charset="0"/>
              </a:rPr>
              <a:t>Doğu </a:t>
            </a:r>
            <a:r>
              <a:rPr lang="tr-TR" sz="2000" dirty="0">
                <a:latin typeface="Times New Roman" pitchFamily="18" charset="0"/>
                <a:cs typeface="Times New Roman" pitchFamily="18" charset="0"/>
              </a:rPr>
              <a:t>Anadolu’daki hızlı ilerlemesi mebusların kanun yapma işini geri plana bırakarak hükümet faaliyetlerini ve harbin yönetimini tartışmalarına yol açtı. Mebuslar dolaylı olarak Padişah Abdülhamid’i savaşın gidişinden sorumlu tutuyorlardı. Hıristiyan mebuslar ise Avrupa’nın da etkisiyle kendi topluluklarının çıkarlarını </a:t>
            </a:r>
            <a:r>
              <a:rPr lang="tr-TR" sz="2000" dirty="0" smtClean="0">
                <a:latin typeface="Times New Roman" pitchFamily="18" charset="0"/>
                <a:cs typeface="Times New Roman" pitchFamily="18" charset="0"/>
              </a:rPr>
              <a:t>gözetiyorlardı.</a:t>
            </a:r>
          </a:p>
          <a:p>
            <a:pPr marL="342900" indent="-342900" algn="just">
              <a:buFont typeface="Arial" panose="020B0604020202020204" pitchFamily="34" charset="0"/>
              <a:buChar char="•"/>
            </a:pPr>
            <a:r>
              <a:rPr lang="tr-TR" sz="2000" dirty="0" smtClean="0">
                <a:latin typeface="Times New Roman" pitchFamily="18" charset="0"/>
                <a:cs typeface="Times New Roman" pitchFamily="18" charset="0"/>
              </a:rPr>
              <a:t>Gelişmeleri </a:t>
            </a:r>
            <a:r>
              <a:rPr lang="tr-TR" sz="2000" dirty="0">
                <a:latin typeface="Times New Roman" pitchFamily="18" charset="0"/>
                <a:cs typeface="Times New Roman" pitchFamily="18" charset="0"/>
              </a:rPr>
              <a:t>görüşmek üzere topladığı Saltanat Şurasında mebusların eleştirilerine hedef olan II. Abdülhamid 14 Şubat 1878 günü meclisi feshetti. Her derde deva olarak görülen Meşrutiyet, meclisin tatil edilmesiyle sadece 1 yıl 1 ay 21 gün devam edebilmiş, meclisin toplantı süresi de toplam 10 ay 25 gün sürmüştür.</a:t>
            </a:r>
          </a:p>
        </p:txBody>
      </p:sp>
      <p:sp>
        <p:nvSpPr>
          <p:cNvPr id="3" name="Slide Number Placeholder 2"/>
          <p:cNvSpPr>
            <a:spLocks noGrp="1"/>
          </p:cNvSpPr>
          <p:nvPr>
            <p:ph type="sldNum" sz="quarter" idx="13"/>
          </p:nvPr>
        </p:nvSpPr>
        <p:spPr/>
        <p:txBody>
          <a:bodyPr/>
          <a:lstStyle/>
          <a:p>
            <a:fld id="{8E6AA186-9BDC-43F2-8CB7-BFB6CE2B9968}" type="slidenum">
              <a:rPr lang="tr-TR" smtClean="0"/>
              <a:pPr/>
              <a:t>6</a:t>
            </a:fld>
            <a:endParaRPr lang="tr-TR"/>
          </a:p>
        </p:txBody>
      </p:sp>
      <p:sp>
        <p:nvSpPr>
          <p:cNvPr id="4" name="Title 3"/>
          <p:cNvSpPr>
            <a:spLocks noGrp="1"/>
          </p:cNvSpPr>
          <p:nvPr>
            <p:ph type="title"/>
          </p:nvPr>
        </p:nvSpPr>
        <p:spPr>
          <a:xfrm>
            <a:off x="180000" y="1094254"/>
            <a:ext cx="7674664" cy="424732"/>
          </a:xfrm>
        </p:spPr>
        <p:txBody>
          <a:bodyPr/>
          <a:lstStyle/>
          <a:p>
            <a:pPr algn="ctr"/>
            <a:r>
              <a:rPr lang="tr-TR" b="1" dirty="0">
                <a:latin typeface="Times New Roman" panose="02020603050405020304" pitchFamily="18" charset="0"/>
                <a:cs typeface="Times New Roman" panose="02020603050405020304" pitchFamily="18" charset="0"/>
              </a:rPr>
              <a:t>3.1. I. Meşrutiyet’in İlânı ve İlk Yazılı Anayasa</a:t>
            </a:r>
            <a:endParaRPr lang="en-US"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5"/>
          </p:nvPr>
        </p:nvSpPr>
        <p:spPr>
          <a:xfrm>
            <a:off x="180000" y="5888"/>
            <a:ext cx="7674664"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540939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80000" y="1531918"/>
            <a:ext cx="8805998" cy="4776808"/>
          </a:xfrm>
        </p:spPr>
        <p:txBody>
          <a:bodyPr>
            <a:normAutofit fontScale="92500" lnSpcReduction="20000"/>
          </a:bodyPr>
          <a:lstStyle/>
          <a:p>
            <a:pPr marL="342900" indent="-342900"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Büyük </a:t>
            </a:r>
            <a:r>
              <a:rPr lang="tr-TR" dirty="0">
                <a:latin typeface="Times New Roman" panose="02020603050405020304" pitchFamily="18" charset="0"/>
                <a:cs typeface="Times New Roman" panose="02020603050405020304" pitchFamily="18" charset="0"/>
              </a:rPr>
              <a:t>emperyalist güçlerin oyun alanı haline gelen Osmanlı topraklarında yapılan bütün girişimlere karşın istenilen neticelerin alınamaması Balkanlar’daki güç dengelerini Rusya lehine değiştirmiştir. İngiltere ve Fransa’nın 1853–1856 Kırım Savaşı’nda Osmanlı Devleti’nin yanında yer almaları Rusya’yı dengelemeye yönelikti. Nitekim Paris Antlaşması (1856) ile Rusların Balkanlar’a inme ve Boğazları ele geçirme emelleri bir süreliğine engellenmişti. </a:t>
            </a:r>
            <a:endParaRPr lang="tr-TR"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Ancak </a:t>
            </a:r>
            <a:r>
              <a:rPr lang="tr-TR" dirty="0">
                <a:latin typeface="Times New Roman" panose="02020603050405020304" pitchFamily="18" charset="0"/>
                <a:cs typeface="Times New Roman" panose="02020603050405020304" pitchFamily="18" charset="0"/>
              </a:rPr>
              <a:t>Rusya, 13 Mart 1871’de Londra Antlaşması ile Karadeniz’de donanma bulundurma hakkını büyük devletlere </a:t>
            </a:r>
            <a:r>
              <a:rPr lang="tr-TR" dirty="0" smtClean="0">
                <a:latin typeface="Times New Roman" panose="02020603050405020304" pitchFamily="18" charset="0"/>
                <a:cs typeface="Times New Roman" panose="02020603050405020304" pitchFamily="18" charset="0"/>
              </a:rPr>
              <a:t>onaylatmıştı. Rusya</a:t>
            </a:r>
            <a:r>
              <a:rPr lang="tr-TR" dirty="0">
                <a:latin typeface="Times New Roman" panose="02020603050405020304" pitchFamily="18" charset="0"/>
                <a:cs typeface="Times New Roman" panose="02020603050405020304" pitchFamily="18" charset="0"/>
              </a:rPr>
              <a:t>, Balkan coğrafyasındaki Panslavizm faaliyetlerini aktif biçimde desteklemişti. 1875’te Bosna ve Hersek’te çıkan isyan sunî bir şekilde büyütülerek uluslararası bir sorun haline getirilmiş, Rusların teşvikiyle Karadağ ve Sırbistan isyancılara yardım etmiş ve Osmanlı Devleti’ne savaş açmışlardı. </a:t>
            </a:r>
            <a:endParaRPr lang="tr-TR"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Bosna </a:t>
            </a:r>
            <a:r>
              <a:rPr lang="tr-TR" dirty="0">
                <a:latin typeface="Times New Roman" panose="02020603050405020304" pitchFamily="18" charset="0"/>
                <a:cs typeface="Times New Roman" panose="02020603050405020304" pitchFamily="18" charset="0"/>
              </a:rPr>
              <a:t>ve Hersek isyanının ardından 2 Mayıs 1876’da Bulgaristan’da büyük bir ayaklanma çıkmış, Osmanlı Devleti Mayıs ayının sonlarına doğru büyük ölçüde kontrolü ele almıştı. Ayaklanma bastırılırken Bulgarlara büyük zulüm ve katliamlar yapıldığı propagandaları Avrupa kamuoyunda etkili olmuş, bu sebeple özellikle İngiliz dış politikasında Osmanlı Devleti aleyhine gelişmeler görülmüştü.</a:t>
            </a:r>
          </a:p>
        </p:txBody>
      </p:sp>
      <p:sp>
        <p:nvSpPr>
          <p:cNvPr id="3" name="Slide Number Placeholder 2"/>
          <p:cNvSpPr>
            <a:spLocks noGrp="1"/>
          </p:cNvSpPr>
          <p:nvPr>
            <p:ph type="sldNum" sz="quarter" idx="13"/>
          </p:nvPr>
        </p:nvSpPr>
        <p:spPr/>
        <p:txBody>
          <a:bodyPr/>
          <a:lstStyle/>
          <a:p>
            <a:fld id="{8E6AA186-9BDC-43F2-8CB7-BFB6CE2B9968}" type="slidenum">
              <a:rPr lang="tr-TR" smtClean="0"/>
              <a:pPr/>
              <a:t>7</a:t>
            </a:fld>
            <a:endParaRPr lang="tr-TR"/>
          </a:p>
        </p:txBody>
      </p:sp>
      <p:sp>
        <p:nvSpPr>
          <p:cNvPr id="4" name="Title 3"/>
          <p:cNvSpPr>
            <a:spLocks noGrp="1"/>
          </p:cNvSpPr>
          <p:nvPr>
            <p:ph type="title"/>
          </p:nvPr>
        </p:nvSpPr>
        <p:spPr>
          <a:xfrm>
            <a:off x="180000" y="1169455"/>
            <a:ext cx="7674664" cy="369332"/>
          </a:xfrm>
        </p:spPr>
        <p:txBody>
          <a:bodyPr/>
          <a:lstStyle/>
          <a:p>
            <a:pPr algn="ctr"/>
            <a:r>
              <a:rPr lang="tr-TR" sz="2000" b="1" dirty="0">
                <a:latin typeface="Times New Roman" panose="02020603050405020304" pitchFamily="18" charset="0"/>
                <a:cs typeface="Times New Roman" panose="02020603050405020304" pitchFamily="18" charset="0"/>
              </a:rPr>
              <a:t>3.2. Balkanlarda Ayaklanmalar – 93(1877-1878) </a:t>
            </a:r>
            <a:r>
              <a:rPr lang="tr-TR" sz="2000" b="1" dirty="0" smtClean="0">
                <a:latin typeface="Times New Roman" panose="02020603050405020304" pitchFamily="18" charset="0"/>
                <a:cs typeface="Times New Roman" panose="02020603050405020304" pitchFamily="18" charset="0"/>
              </a:rPr>
              <a:t>Harbi</a:t>
            </a:r>
            <a:endParaRPr lang="en-US" sz="2000"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5"/>
          </p:nvPr>
        </p:nvSpPr>
        <p:spPr>
          <a:xfrm>
            <a:off x="180000" y="5888"/>
            <a:ext cx="7674664"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0036132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80000" y="1460666"/>
            <a:ext cx="8805998" cy="4848060"/>
          </a:xfrm>
        </p:spPr>
        <p:txBody>
          <a:bodyPr>
            <a:noAutofit/>
          </a:bodyPr>
          <a:lstStyle/>
          <a:p>
            <a:pPr marL="342900" indent="-342900" algn="just">
              <a:buFont typeface="Arial" panose="020B0604020202020204" pitchFamily="34" charset="0"/>
              <a:buChar char="•"/>
            </a:pPr>
            <a:r>
              <a:rPr lang="tr-TR" sz="1800" dirty="0">
                <a:latin typeface="Times New Roman" panose="02020603050405020304" pitchFamily="18" charset="0"/>
                <a:cs typeface="Times New Roman" panose="02020603050405020304" pitchFamily="18" charset="0"/>
              </a:rPr>
              <a:t>Rusya, İngiltere, Fransa Avusturya-Macaristan, Almanya ve İtalya’nın katılımıyla 23 Aralık 1876’da İstanbul’da toplanan </a:t>
            </a:r>
            <a:r>
              <a:rPr lang="tr-TR" sz="1800">
                <a:latin typeface="Times New Roman" panose="02020603050405020304" pitchFamily="18" charset="0"/>
                <a:cs typeface="Times New Roman" panose="02020603050405020304" pitchFamily="18" charset="0"/>
              </a:rPr>
              <a:t>Tersane </a:t>
            </a:r>
            <a:r>
              <a:rPr lang="tr-TR" sz="1800" smtClean="0">
                <a:latin typeface="Times New Roman" panose="02020603050405020304" pitchFamily="18" charset="0"/>
                <a:cs typeface="Times New Roman" panose="02020603050405020304" pitchFamily="18" charset="0"/>
              </a:rPr>
              <a:t>Konferansı’nda </a:t>
            </a:r>
            <a:r>
              <a:rPr lang="tr-TR" sz="1800" dirty="0">
                <a:latin typeface="Times New Roman" panose="02020603050405020304" pitchFamily="18" charset="0"/>
                <a:cs typeface="Times New Roman" panose="02020603050405020304" pitchFamily="18" charset="0"/>
              </a:rPr>
              <a:t>Osmanlı </a:t>
            </a:r>
            <a:r>
              <a:rPr lang="tr-TR" sz="1800">
                <a:latin typeface="Times New Roman" panose="02020603050405020304" pitchFamily="18" charset="0"/>
                <a:cs typeface="Times New Roman" panose="02020603050405020304" pitchFamily="18" charset="0"/>
              </a:rPr>
              <a:t>Devleti’nden </a:t>
            </a:r>
            <a:r>
              <a:rPr lang="tr-TR" sz="1800" smtClean="0">
                <a:latin typeface="Times New Roman" panose="02020603050405020304" pitchFamily="18" charset="0"/>
                <a:cs typeface="Times New Roman" panose="02020603050405020304" pitchFamily="18" charset="0"/>
              </a:rPr>
              <a:t>Balkanlar’daki </a:t>
            </a:r>
            <a:r>
              <a:rPr lang="tr-TR" sz="1800" dirty="0">
                <a:latin typeface="Times New Roman" panose="02020603050405020304" pitchFamily="18" charset="0"/>
                <a:cs typeface="Times New Roman" panose="02020603050405020304" pitchFamily="18" charset="0"/>
              </a:rPr>
              <a:t>egemenlik haklarını ihlal eden ağır şartları kabul etmesi istenmiştir. 18 </a:t>
            </a:r>
            <a:r>
              <a:rPr lang="tr-TR" sz="1800">
                <a:latin typeface="Times New Roman" panose="02020603050405020304" pitchFamily="18" charset="0"/>
                <a:cs typeface="Times New Roman" panose="02020603050405020304" pitchFamily="18" charset="0"/>
              </a:rPr>
              <a:t>Ocak </a:t>
            </a:r>
            <a:r>
              <a:rPr lang="tr-TR" sz="1800" smtClean="0">
                <a:latin typeface="Times New Roman" panose="02020603050405020304" pitchFamily="18" charset="0"/>
                <a:cs typeface="Times New Roman" panose="02020603050405020304" pitchFamily="18" charset="0"/>
              </a:rPr>
              <a:t>1877’de </a:t>
            </a:r>
            <a:r>
              <a:rPr lang="tr-TR" sz="1800" dirty="0">
                <a:latin typeface="Times New Roman" panose="02020603050405020304" pitchFamily="18" charset="0"/>
                <a:cs typeface="Times New Roman" panose="02020603050405020304" pitchFamily="18" charset="0"/>
              </a:rPr>
              <a:t>Osmanlı Devleti büyük devletlerin bu isteklerini reddetmiştir. Konferansa katılan devletler 31 Mart 1877’de Londra’da yeniden toplanarak Londra Protokolü’nü imzalamışlar ve İstanbul Konferansı’ndaki isteklerinde ısrar etmişlerdir. </a:t>
            </a:r>
            <a:r>
              <a:rPr lang="tr-TR" sz="1800" smtClean="0">
                <a:latin typeface="Times New Roman" panose="02020603050405020304" pitchFamily="18" charset="0"/>
                <a:cs typeface="Times New Roman" panose="02020603050405020304" pitchFamily="18" charset="0"/>
              </a:rPr>
              <a:t>Osmanlı Devleti’nin </a:t>
            </a:r>
            <a:r>
              <a:rPr lang="tr-TR" sz="1800" dirty="0">
                <a:latin typeface="Times New Roman" panose="02020603050405020304" pitchFamily="18" charset="0"/>
                <a:cs typeface="Times New Roman" panose="02020603050405020304" pitchFamily="18" charset="0"/>
              </a:rPr>
              <a:t>10 Nisan 1877’de Londra Protokolü’nü de </a:t>
            </a:r>
            <a:r>
              <a:rPr lang="tr-TR" sz="1800" dirty="0" smtClean="0">
                <a:latin typeface="Times New Roman" panose="02020603050405020304" pitchFamily="18" charset="0"/>
                <a:cs typeface="Times New Roman" panose="02020603050405020304" pitchFamily="18" charset="0"/>
              </a:rPr>
              <a:t>reddetmesi üzerine </a:t>
            </a:r>
            <a:r>
              <a:rPr lang="tr-TR" sz="1800" dirty="0">
                <a:latin typeface="Times New Roman" panose="02020603050405020304" pitchFamily="18" charset="0"/>
                <a:cs typeface="Times New Roman" panose="02020603050405020304" pitchFamily="18" charset="0"/>
              </a:rPr>
              <a:t>Rusya, Osmanlı topraklarındaki Hıristiyanları korumak iddiasıyla 24 Nisan 1877’de Osmanlı Devleti’ne savaş ilân etti. İngiltere kendi menfaatlerinin muhafazası şartıyla, diğer Avrupa Devletleri ise herhangi bir şart öne sürmeden tarafsız olacaklarını ilân </a:t>
            </a:r>
            <a:r>
              <a:rPr lang="tr-TR" sz="1800" dirty="0" smtClean="0">
                <a:latin typeface="Times New Roman" panose="02020603050405020304" pitchFamily="18" charset="0"/>
                <a:cs typeface="Times New Roman" panose="02020603050405020304" pitchFamily="18" charset="0"/>
              </a:rPr>
              <a:t>ettiler.</a:t>
            </a:r>
          </a:p>
          <a:p>
            <a:pPr marL="342900" indent="-342900" algn="just">
              <a:buFont typeface="Arial" panose="020B0604020202020204" pitchFamily="34" charset="0"/>
              <a:buChar char="•"/>
            </a:pPr>
            <a:r>
              <a:rPr lang="tr-TR" sz="1800" dirty="0" smtClean="0">
                <a:latin typeface="Times New Roman" panose="02020603050405020304" pitchFamily="18" charset="0"/>
                <a:cs typeface="Times New Roman" panose="02020603050405020304" pitchFamily="18" charset="0"/>
              </a:rPr>
              <a:t>1877-1878 </a:t>
            </a:r>
            <a:r>
              <a:rPr lang="tr-TR" sz="1800" dirty="0">
                <a:latin typeface="Times New Roman" panose="02020603050405020304" pitchFamily="18" charset="0"/>
                <a:cs typeface="Times New Roman" panose="02020603050405020304" pitchFamily="18" charset="0"/>
              </a:rPr>
              <a:t>Osmanlı Rus Savaşı’nda Ruslar, Osmanlı kuvvetlerini mağlup ederek batıda İstanbul yakınlarına, Yeşilköy’e kadar gelmişler, doğuda ise Ermenilerin de yoğun olarak yaşadığı bölgelerin bir kısmını ele geçirmişlerdi. 3 Mart 1878 günü imzalanan Ayastefanos Antlaşması, özellikle Bulgar milliyetçilerinin hayallerinin büyük bir bölümünü karşılıyordu. Rusya’nın büyük Bulgaristan devleti yoluyla sıcak denizlere açılma imkânı bulması İngiltere ve bilhassa birliğini yeni teşkil etmiş olan Almanya’yı endişelendirmiştir. </a:t>
            </a:r>
          </a:p>
        </p:txBody>
      </p:sp>
      <p:sp>
        <p:nvSpPr>
          <p:cNvPr id="3" name="Slide Number Placeholder 2"/>
          <p:cNvSpPr>
            <a:spLocks noGrp="1"/>
          </p:cNvSpPr>
          <p:nvPr>
            <p:ph type="sldNum" sz="quarter" idx="13"/>
          </p:nvPr>
        </p:nvSpPr>
        <p:spPr/>
        <p:txBody>
          <a:bodyPr/>
          <a:lstStyle/>
          <a:p>
            <a:fld id="{8E6AA186-9BDC-43F2-8CB7-BFB6CE2B9968}" type="slidenum">
              <a:rPr lang="tr-TR" smtClean="0"/>
              <a:pPr/>
              <a:t>8</a:t>
            </a:fld>
            <a:endParaRPr lang="tr-TR"/>
          </a:p>
        </p:txBody>
      </p:sp>
      <p:sp>
        <p:nvSpPr>
          <p:cNvPr id="4" name="Title 3"/>
          <p:cNvSpPr>
            <a:spLocks noGrp="1"/>
          </p:cNvSpPr>
          <p:nvPr>
            <p:ph type="title"/>
          </p:nvPr>
        </p:nvSpPr>
        <p:spPr>
          <a:xfrm>
            <a:off x="180000" y="1110079"/>
            <a:ext cx="7674664" cy="369332"/>
          </a:xfrm>
        </p:spPr>
        <p:txBody>
          <a:bodyPr/>
          <a:lstStyle/>
          <a:p>
            <a:pPr algn="ctr"/>
            <a:r>
              <a:rPr lang="tr-TR" sz="2000" b="1" dirty="0">
                <a:latin typeface="Times New Roman" panose="02020603050405020304" pitchFamily="18" charset="0"/>
                <a:cs typeface="Times New Roman" panose="02020603050405020304" pitchFamily="18" charset="0"/>
              </a:rPr>
              <a:t>3.2. Balkanlarda Ayaklanmalar – 93(1877-1878) Harbi</a:t>
            </a:r>
            <a:endParaRPr lang="tr-TR" sz="2000"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5"/>
          </p:nvPr>
        </p:nvSpPr>
        <p:spPr>
          <a:xfrm>
            <a:off x="180000" y="5888"/>
            <a:ext cx="7674664" cy="1077218"/>
          </a:xfrm>
        </p:spPr>
        <p:txBody>
          <a:bodyPr/>
          <a:lstStyle/>
          <a:p>
            <a:pPr algn="ctr"/>
            <a:r>
              <a:rPr lang="tr-TR" b="1" dirty="0">
                <a:latin typeface="Times New Roman" panose="02020603050405020304" pitchFamily="18" charset="0"/>
                <a:cs typeface="Times New Roman" panose="02020603050405020304" pitchFamily="18" charset="0"/>
              </a:rPr>
              <a:t>I.MEŞRUTİYET DÖNEMİ GELİŞMELERİ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368509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wrap="square" lIns="91440" tIns="45720" rIns="91440" bIns="45720" rtlCol="0" anchor="t" anchorCtr="0">
        <a:normAutofit/>
      </a:bodyPr>
      <a:lstStyle>
        <a:defPPr>
          <a:defRPr dirty="0">
            <a:latin typeface="+mj-lt"/>
          </a:defRPr>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Belge" ma:contentTypeID="0x0101007410583CCB02994C9F17F3D6C44D5B81" ma:contentTypeVersion="0" ma:contentTypeDescription="Yeni belge oluşturun." ma:contentTypeScope="" ma:versionID="f9ff07e399d4e58a16f7f29d9098f335">
  <xsd:schema xmlns:xsd="http://www.w3.org/2001/XMLSchema" xmlns:xs="http://www.w3.org/2001/XMLSchema" xmlns:p="http://schemas.microsoft.com/office/2006/metadata/properties" xmlns:ns2="05416b08-9f3d-4873-966f-a14cbcd5b464" targetNamespace="http://schemas.microsoft.com/office/2006/metadata/properties" ma:root="true" ma:fieldsID="c63a06593cbc894d5cf7590decace6bb" ns2:_="">
    <xsd:import namespace="05416b08-9f3d-4873-966f-a14cbcd5b46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416b08-9f3d-4873-966f-a14cbcd5b464" elementFormDefault="qualified">
    <xsd:import namespace="http://schemas.microsoft.com/office/2006/documentManagement/types"/>
    <xsd:import namespace="http://schemas.microsoft.com/office/infopath/2007/PartnerControls"/>
    <xsd:element name="_dlc_DocId" ma:index="8" nillable="true" ma:displayName="Belge Kimliği Değeri" ma:description="Bu öğeye atanan belge kimliğinin değeri." ma:internalName="_dlc_DocId" ma:readOnly="true">
      <xsd:simpleType>
        <xsd:restriction base="dms:Text"/>
      </xsd:simpleType>
    </xsd:element>
    <xsd:element name="_dlc_DocIdUrl" ma:index="9" nillable="true" ma:displayName="Belge Kimliği" ma:description="Bu belgeye yönelik kalıcı bağlantı."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05416b08-9f3d-4873-966f-a14cbcd5b464">4XWCX7D3QY77-2-849</_dlc_DocId>
    <_dlc_DocIdUrl xmlns="05416b08-9f3d-4873-966f-a14cbcd5b464">
      <Url>https://auzefportal.istanbul.edu.tr/sites/BelgeMerkezi/_layouts/15/DocIdRedir.aspx?ID=4XWCX7D3QY77-2-849</Url>
      <Description>4XWCX7D3QY77-2-849</Description>
    </_dlc_DocIdUrl>
  </documentManagement>
</p:properties>
</file>

<file path=customXml/itemProps1.xml><?xml version="1.0" encoding="utf-8"?>
<ds:datastoreItem xmlns:ds="http://schemas.openxmlformats.org/officeDocument/2006/customXml" ds:itemID="{E87743D7-83F3-458B-8647-8644E8074EF9}">
  <ds:schemaRefs>
    <ds:schemaRef ds:uri="http://schemas.microsoft.com/sharepoint/v3/contenttype/forms"/>
  </ds:schemaRefs>
</ds:datastoreItem>
</file>

<file path=customXml/itemProps2.xml><?xml version="1.0" encoding="utf-8"?>
<ds:datastoreItem xmlns:ds="http://schemas.openxmlformats.org/officeDocument/2006/customXml" ds:itemID="{B87F5DD5-DD99-4F3C-BC91-27B8F83670E2}">
  <ds:schemaRefs>
    <ds:schemaRef ds:uri="http://schemas.microsoft.com/sharepoint/events"/>
  </ds:schemaRefs>
</ds:datastoreItem>
</file>

<file path=customXml/itemProps3.xml><?xml version="1.0" encoding="utf-8"?>
<ds:datastoreItem xmlns:ds="http://schemas.openxmlformats.org/officeDocument/2006/customXml" ds:itemID="{55F5C664-1733-4BD5-B3DD-2BA01FE899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416b08-9f3d-4873-966f-a14cbcd5b4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6CA9D539-8B0C-4B42-B5A3-E4FF2A5350F8}">
  <ds:schemaRefs>
    <ds:schemaRef ds:uri="http://schemas.openxmlformats.org/package/2006/metadata/core-properties"/>
    <ds:schemaRef ds:uri="http://schemas.microsoft.com/office/2006/documentManagement/types"/>
    <ds:schemaRef ds:uri="05416b08-9f3d-4873-966f-a14cbcd5b464"/>
    <ds:schemaRef ds:uri="http://purl.org/dc/elements/1.1/"/>
    <ds:schemaRef ds:uri="http://schemas.microsoft.com/office/2006/metadata/properties"/>
    <ds:schemaRef ds:uri="http://purl.org/dc/term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Adjacency.thmx</Template>
  <TotalTime>3177</TotalTime>
  <Words>4415</Words>
  <Application>Microsoft Office PowerPoint</Application>
  <PresentationFormat>Ekran Gösterisi (4:3)</PresentationFormat>
  <Paragraphs>133</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Office Teması</vt:lpstr>
      <vt:lpstr>Slayt 0</vt:lpstr>
      <vt:lpstr>I.MEŞRUTİYET DÖNEMİ GELİŞMELERİ</vt:lpstr>
      <vt:lpstr>Slayt 2</vt:lpstr>
      <vt:lpstr>3.1. I. Meşrutiyet’in İlânı ve İlk Yazılı Anayasa</vt:lpstr>
      <vt:lpstr>3.1. I. Meşrutiyet’in İlânı ve İlk Yazılı Anayasa</vt:lpstr>
      <vt:lpstr>3.1. I. Meşrutiyet’in İlânı ve İlk Yazılı Anayasa</vt:lpstr>
      <vt:lpstr>3.1. I. Meşrutiyet’in İlânı ve İlk Yazılı Anayasa</vt:lpstr>
      <vt:lpstr>3.2. Balkanlarda Ayaklanmalar – 93(1877-1878) Harbi</vt:lpstr>
      <vt:lpstr>3.2. Balkanlarda Ayaklanmalar – 93(1877-1878) Harbi</vt:lpstr>
      <vt:lpstr>3.3. Savaş Esnasında Müslüman Türk Nüfusun Kayıpları Ve Yaşanan Acılar</vt:lpstr>
      <vt:lpstr>Slayt 10</vt:lpstr>
      <vt:lpstr>3.4. Stratejik toprakların Kaybı (Kıbrıs, Mısır Ve Tunus)</vt:lpstr>
      <vt:lpstr>3.4. Stratejik toprakların Kaybı (Kıbrıs, Mısır Ve Tunus)</vt:lpstr>
      <vt:lpstr>3.5. Bulgaristan’ın Doğu Rumeli’yi İlhakı</vt:lpstr>
      <vt:lpstr>3.6. Osmanlı Devletinin Ekonomik Bağımsızlığını Kaybedişi (Duyun-ı Umumiye)</vt:lpstr>
      <vt:lpstr>3.7.  I. Meşrutiyet Dönemi Fikir Akımları</vt:lpstr>
      <vt:lpstr>3.7.2. İslamcılık</vt:lpstr>
      <vt:lpstr>3.7.2. İslamcılık</vt:lpstr>
      <vt:lpstr>3.7.3. Türkçülük</vt:lpstr>
      <vt:lpstr>3.7.3. Türkçülük</vt:lpstr>
      <vt:lpstr>3.8. I. Meşrutiyet Döneminde Eğitim ve Kültür Politikaları</vt:lpstr>
      <vt:lpstr>3.8. I. Meşrutiyet Döneminde Eğitim ve Kültür Politikaları</vt:lpstr>
      <vt:lpstr>3.8. I. Meşrutiyet Döneminde Eğitim ve Kültür Politikaları</vt:lpstr>
      <vt:lpstr>3.9. I. Meşrutiyet Döneminde Jön Türk Muhalefeti</vt:lpstr>
      <vt:lpstr>Slayt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Mehmet TOSUN</dc:creator>
  <cp:lastModifiedBy>Toshiba</cp:lastModifiedBy>
  <cp:revision>452</cp:revision>
  <dcterms:modified xsi:type="dcterms:W3CDTF">2017-10-01T17:20:23Z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0x0101007410583CCB02994C9F17F3D6C44D5B81</vt:lpwstr>
  </property>
  <property fmtid="{D5CDD505-2E9C-101B-9397-08002B2CF9AE}" pid="3" name="_dlc_DocIdItemGuid">
    <vt:lpwstr>997e2a88-f91b-44b2-bd16-a0174c7f7db3</vt:lpwstr>
  </property>
</Properties>
</file>